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57" r:id="rId3"/>
    <p:sldId id="260" r:id="rId4"/>
    <p:sldId id="259"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1" d="2"/>
          <a:sy n="1" d="2"/>
        </p:scale>
        <p:origin x="-456" y="-144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175113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143142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31876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336393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66852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58526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2329" y="2505075"/>
            <a:ext cx="4190702"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14913" y="2505075"/>
            <a:ext cx="4211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296058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400467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315116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122810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DE9035CB-98AB-4662-B182-2E92C427B8D2}" type="datetimeFigureOut">
              <a:rPr lang="he-IL" smtClean="0"/>
              <a:t>י"ח/אדר/תשפ"א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40DAC41-F7E4-4F74-9C28-2551F0839CD4}" type="slidenum">
              <a:rPr lang="he-IL" smtClean="0"/>
              <a:t>‹#›</a:t>
            </a:fld>
            <a:endParaRPr lang="he-IL"/>
          </a:p>
        </p:txBody>
      </p:sp>
    </p:spTree>
    <p:extLst>
      <p:ext uri="{BB962C8B-B14F-4D97-AF65-F5344CB8AC3E}">
        <p14:creationId xmlns:p14="http://schemas.microsoft.com/office/powerpoint/2010/main" val="10120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035CB-98AB-4662-B182-2E92C427B8D2}" type="datetimeFigureOut">
              <a:rPr lang="he-IL" smtClean="0"/>
              <a:t>י"ח/אדר/תשפ"א</a:t>
            </a:fld>
            <a:endParaRPr lang="he-I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AC41-F7E4-4F74-9C28-2551F0839CD4}" type="slidenum">
              <a:rPr lang="he-IL" smtClean="0"/>
              <a:t>‹#›</a:t>
            </a:fld>
            <a:endParaRPr lang="he-IL"/>
          </a:p>
        </p:txBody>
      </p:sp>
    </p:spTree>
    <p:extLst>
      <p:ext uri="{BB962C8B-B14F-4D97-AF65-F5344CB8AC3E}">
        <p14:creationId xmlns:p14="http://schemas.microsoft.com/office/powerpoint/2010/main" val="362711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jpeg"/><Relationship Id="rId5" Type="http://schemas.microsoft.com/office/2007/relationships/hdphoto" Target="../media/hdphoto1.wdp"/><Relationship Id="rId15" Type="http://schemas.openxmlformats.org/officeDocument/2006/relationships/image" Target="../media/image12.jpe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1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jpeg"/><Relationship Id="rId5" Type="http://schemas.microsoft.com/office/2007/relationships/hdphoto" Target="../media/hdphoto1.wdp"/><Relationship Id="rId15" Type="http://schemas.openxmlformats.org/officeDocument/2006/relationships/image" Target="../media/image12.jpeg"/><Relationship Id="rId10" Type="http://schemas.microsoft.com/office/2007/relationships/hdphoto" Target="../media/hdphoto2.wdp"/><Relationship Id="rId19"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xmlns="" id="{8D108994-96AD-4B02-8C9E-FF8D88F5232E}"/>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7962" y="0"/>
            <a:ext cx="10002861" cy="6857999"/>
          </a:xfrm>
          <a:prstGeom prst="rect">
            <a:avLst/>
          </a:prstGeom>
        </p:spPr>
      </p:pic>
      <p:sp>
        <p:nvSpPr>
          <p:cNvPr id="3" name="תיבת טקסט 2">
            <a:extLst>
              <a:ext uri="{FF2B5EF4-FFF2-40B4-BE49-F238E27FC236}">
                <a16:creationId xmlns:a16="http://schemas.microsoft.com/office/drawing/2014/main" xmlns="" id="{36A88E42-8C44-4C81-A1DF-980E38646474}"/>
              </a:ext>
            </a:extLst>
          </p:cNvPr>
          <p:cNvSpPr txBox="1"/>
          <p:nvPr/>
        </p:nvSpPr>
        <p:spPr>
          <a:xfrm>
            <a:off x="688440" y="938348"/>
            <a:ext cx="8557804" cy="526830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l">
              <a:lnSpc>
                <a:spcPct val="150000"/>
              </a:lnSpc>
            </a:pPr>
            <a:r>
              <a:rPr lang="en-US" sz="1400" b="1" i="0" dirty="0">
                <a:solidFill>
                  <a:srgbClr val="000000"/>
                </a:solidFill>
                <a:effectLst/>
                <a:latin typeface="Comic Sans MS" panose="030F0702030302020204" pitchFamily="66" charset="0"/>
              </a:rPr>
              <a:t>There are 3 board versions to the game: pictures only, words only, picture and words mixed.</a:t>
            </a:r>
          </a:p>
          <a:p>
            <a:pPr algn="l">
              <a:lnSpc>
                <a:spcPct val="150000"/>
              </a:lnSpc>
            </a:pPr>
            <a:r>
              <a:rPr lang="en-US" sz="1400" b="1" dirty="0">
                <a:solidFill>
                  <a:srgbClr val="000000"/>
                </a:solidFill>
                <a:latin typeface="Comic Sans MS" panose="030F0702030302020204" pitchFamily="66" charset="0"/>
              </a:rPr>
              <a:t>We recommend photocopying onto A3 sized paper. We recommend using only 1 die to maximize playing time.</a:t>
            </a:r>
            <a:endParaRPr lang="en-US" sz="1400" b="1" i="0" dirty="0">
              <a:solidFill>
                <a:srgbClr val="000000"/>
              </a:solidFill>
              <a:effectLst/>
              <a:latin typeface="Comic Sans MS" panose="030F0702030302020204" pitchFamily="66" charset="0"/>
            </a:endParaRPr>
          </a:p>
          <a:p>
            <a:pPr algn="l">
              <a:lnSpc>
                <a:spcPct val="150000"/>
              </a:lnSpc>
            </a:pPr>
            <a:r>
              <a:rPr lang="en-US" b="1" i="0" dirty="0">
                <a:solidFill>
                  <a:srgbClr val="000000"/>
                </a:solidFill>
                <a:effectLst/>
                <a:latin typeface="Comic Sans MS" panose="030F0702030302020204" pitchFamily="66" charset="0"/>
              </a:rPr>
              <a:t>How to play:</a:t>
            </a:r>
            <a:endParaRPr lang="en-US" sz="1600" b="1" i="0" dirty="0">
              <a:solidFill>
                <a:srgbClr val="000000"/>
              </a:solidFill>
              <a:effectLst/>
              <a:latin typeface="Comic Sans MS" panose="030F0702030302020204" pitchFamily="66" charset="0"/>
            </a:endParaRPr>
          </a:p>
          <a:p>
            <a:pPr algn="l">
              <a:lnSpc>
                <a:spcPct val="150000"/>
              </a:lnSpc>
              <a:buFont typeface="Arial" panose="020B0604020202020204" pitchFamily="34" charset="0"/>
              <a:buChar char="•"/>
            </a:pPr>
            <a:r>
              <a:rPr lang="en-US" sz="1600" b="0" i="0" dirty="0">
                <a:solidFill>
                  <a:srgbClr val="000000"/>
                </a:solidFill>
                <a:effectLst/>
                <a:latin typeface="Comic Sans MS" panose="030F0702030302020204" pitchFamily="66" charset="0"/>
              </a:rPr>
              <a:t>Each player puts their playing piece on the space that says ‘START'.</a:t>
            </a:r>
          </a:p>
          <a:p>
            <a:pPr algn="l">
              <a:lnSpc>
                <a:spcPct val="150000"/>
              </a:lnSpc>
              <a:buFont typeface="Arial" panose="020B0604020202020204" pitchFamily="34" charset="0"/>
              <a:buChar char="•"/>
            </a:pPr>
            <a:r>
              <a:rPr lang="en-US" sz="1600" b="0" i="0" dirty="0">
                <a:solidFill>
                  <a:srgbClr val="000000"/>
                </a:solidFill>
                <a:effectLst/>
                <a:latin typeface="Comic Sans MS" panose="030F0702030302020204" pitchFamily="66" charset="0"/>
              </a:rPr>
              <a:t>Take turns rolling the die. Move your counter forward the number of spaces shown on the die.</a:t>
            </a:r>
          </a:p>
          <a:p>
            <a:pPr algn="l">
              <a:lnSpc>
                <a:spcPct val="150000"/>
              </a:lnSpc>
              <a:buFont typeface="Arial" panose="020B0604020202020204" pitchFamily="34" charset="0"/>
              <a:buChar char="•"/>
            </a:pPr>
            <a:r>
              <a:rPr lang="en-US" sz="1600" dirty="0">
                <a:solidFill>
                  <a:srgbClr val="000000"/>
                </a:solidFill>
                <a:latin typeface="Comic Sans MS" panose="030F0702030302020204" pitchFamily="66" charset="0"/>
              </a:rPr>
              <a:t>The player then says the vocabulary word that corresponds with the picture on the square, or reads the word that appears on the square.  More advanced students can also use the word in a sentence.</a:t>
            </a:r>
            <a:endParaRPr lang="en-US" sz="1600" b="0" i="0" dirty="0">
              <a:solidFill>
                <a:srgbClr val="000000"/>
              </a:solidFill>
              <a:effectLst/>
              <a:latin typeface="Comic Sans MS" panose="030F0702030302020204" pitchFamily="66" charset="0"/>
            </a:endParaRPr>
          </a:p>
          <a:p>
            <a:pPr algn="l">
              <a:lnSpc>
                <a:spcPct val="150000"/>
              </a:lnSpc>
              <a:buFont typeface="Arial" panose="020B0604020202020204" pitchFamily="34" charset="0"/>
              <a:buChar char="•"/>
            </a:pPr>
            <a:r>
              <a:rPr lang="en-US" sz="1600" b="0" i="0" dirty="0">
                <a:solidFill>
                  <a:srgbClr val="000000"/>
                </a:solidFill>
                <a:effectLst/>
                <a:latin typeface="Comic Sans MS" panose="030F0702030302020204" pitchFamily="66" charset="0"/>
              </a:rPr>
              <a:t>If your piece lands at the bottom of a ladder, you move up to the top of the ladder.</a:t>
            </a:r>
          </a:p>
          <a:p>
            <a:pPr algn="l">
              <a:lnSpc>
                <a:spcPct val="150000"/>
              </a:lnSpc>
              <a:buFont typeface="Arial" panose="020B0604020202020204" pitchFamily="34" charset="0"/>
              <a:buChar char="•"/>
            </a:pPr>
            <a:r>
              <a:rPr lang="en-US" sz="1600" b="0" i="0" dirty="0">
                <a:solidFill>
                  <a:srgbClr val="000000"/>
                </a:solidFill>
                <a:effectLst/>
                <a:latin typeface="Comic Sans MS" panose="030F0702030302020204" pitchFamily="66" charset="0"/>
              </a:rPr>
              <a:t>If your counter lands on the head of a snake, you must slide down to the bottom of the snake.</a:t>
            </a:r>
          </a:p>
          <a:p>
            <a:pPr algn="l">
              <a:lnSpc>
                <a:spcPct val="150000"/>
              </a:lnSpc>
              <a:buFont typeface="Arial" panose="020B0604020202020204" pitchFamily="34" charset="0"/>
              <a:buChar char="•"/>
            </a:pPr>
            <a:r>
              <a:rPr lang="en-US" sz="1600" b="0" i="0" dirty="0">
                <a:solidFill>
                  <a:srgbClr val="000000"/>
                </a:solidFill>
                <a:effectLst/>
                <a:latin typeface="Comic Sans MS" panose="030F0702030302020204" pitchFamily="66" charset="0"/>
              </a:rPr>
              <a:t>The first player to get to the space that says ‘FINISH' is the winner.</a:t>
            </a:r>
            <a:endParaRPr lang="en-US" sz="1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66053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xmlns="" id="{6042B356-3D8C-4F61-AA80-024F26011D35}"/>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r="1199"/>
          <a:stretch/>
        </p:blipFill>
        <p:spPr>
          <a:xfrm>
            <a:off x="-102750" y="1"/>
            <a:ext cx="10008750" cy="6898862"/>
          </a:xfrm>
          <a:prstGeom prst="rect">
            <a:avLst/>
          </a:prstGeom>
        </p:spPr>
      </p:pic>
      <p:sp>
        <p:nvSpPr>
          <p:cNvPr id="4" name="מלבן 3">
            <a:extLst>
              <a:ext uri="{FF2B5EF4-FFF2-40B4-BE49-F238E27FC236}">
                <a16:creationId xmlns:a16="http://schemas.microsoft.com/office/drawing/2014/main" xmlns="" id="{2D0482DB-596D-4BC7-80E5-8F23272B04FA}"/>
              </a:ext>
            </a:extLst>
          </p:cNvPr>
          <p:cNvSpPr/>
          <p:nvPr/>
        </p:nvSpPr>
        <p:spPr>
          <a:xfrm>
            <a:off x="7759337" y="5771475"/>
            <a:ext cx="1356921" cy="3222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5" name="Picture 2" descr="תוצאת תמונה עבור chocolate clipart black and white">
            <a:extLst>
              <a:ext uri="{FF2B5EF4-FFF2-40B4-BE49-F238E27FC236}">
                <a16:creationId xmlns:a16="http://schemas.microsoft.com/office/drawing/2014/main" xmlns="" id="{C7A8ADE6-D2F4-45D9-9143-4D14AE1F02E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266" t="9184" r="10938" b="9184"/>
          <a:stretch/>
        </p:blipFill>
        <p:spPr bwMode="auto">
          <a:xfrm rot="18873635">
            <a:off x="6406645" y="4872395"/>
            <a:ext cx="474445" cy="532089"/>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xmlns="" id="{CF78F7E9-9241-469D-AF29-FC9B2737B386}"/>
              </a:ext>
            </a:extLst>
          </p:cNvPr>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20905754">
            <a:off x="3612371" y="5478497"/>
            <a:ext cx="717475" cy="468908"/>
          </a:xfrm>
          <a:prstGeom prst="rect">
            <a:avLst/>
          </a:prstGeom>
        </p:spPr>
      </p:pic>
      <p:pic>
        <p:nvPicPr>
          <p:cNvPr id="7" name="Picture 8" descr="תוצאת תמונה עבור garden clipart black and white">
            <a:extLst>
              <a:ext uri="{FF2B5EF4-FFF2-40B4-BE49-F238E27FC236}">
                <a16:creationId xmlns:a16="http://schemas.microsoft.com/office/drawing/2014/main" xmlns="" id="{BA3A8AC8-75D9-4D2A-8396-8DD52CB26FB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3298">
            <a:off x="4426609" y="3078969"/>
            <a:ext cx="552252" cy="552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תוצאת תמונה עבור terrible emoji  clipart black and white">
            <a:extLst>
              <a:ext uri="{FF2B5EF4-FFF2-40B4-BE49-F238E27FC236}">
                <a16:creationId xmlns:a16="http://schemas.microsoft.com/office/drawing/2014/main" xmlns="" id="{FE9CC12D-AD86-4E12-99E9-16D8F4C5199A}"/>
              </a:ext>
            </a:extLst>
          </p:cNvPr>
          <p:cNvPicPr>
            <a:picLocks noChangeAspect="1" noChangeArrowheads="1"/>
          </p:cNvPicPr>
          <p:nvPr/>
        </p:nvPicPr>
        <p:blipFill>
          <a:blip r:embed="rId7" cstate="print">
            <a:clrChange>
              <a:clrFrom>
                <a:srgbClr val="F6F6F6"/>
              </a:clrFrom>
              <a:clrTo>
                <a:srgbClr val="F6F6F6">
                  <a:alpha val="0"/>
                </a:srgbClr>
              </a:clrTo>
            </a:clrChange>
            <a:grayscl/>
            <a:extLst>
              <a:ext uri="{28A0092B-C50C-407E-A947-70E740481C1C}">
                <a14:useLocalDpi xmlns:a14="http://schemas.microsoft.com/office/drawing/2010/main" val="0"/>
              </a:ext>
            </a:extLst>
          </a:blip>
          <a:srcRect/>
          <a:stretch>
            <a:fillRect/>
          </a:stretch>
        </p:blipFill>
        <p:spPr bwMode="auto">
          <a:xfrm rot="20720637">
            <a:off x="1629658" y="2807705"/>
            <a:ext cx="550409" cy="4658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תוצאת תמונה עבור idea clipart black and white">
            <a:extLst>
              <a:ext uri="{FF2B5EF4-FFF2-40B4-BE49-F238E27FC236}">
                <a16:creationId xmlns:a16="http://schemas.microsoft.com/office/drawing/2014/main" xmlns="" id="{91B5926B-F8B2-4515-BCDA-911640A30CEF}"/>
              </a:ext>
            </a:extLst>
          </p:cNvPr>
          <p:cNvPicPr>
            <a:picLocks noChangeAspect="1" noChangeArrowheads="1"/>
          </p:cNvPicPr>
          <p:nvPr/>
        </p:nvPicPr>
        <p:blipFill>
          <a:blip r:embed="rId8"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rot="435187">
            <a:off x="1180370" y="4431417"/>
            <a:ext cx="477307" cy="679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תוצאת תמונה עבור hospital clipart esl">
            <a:extLst>
              <a:ext uri="{FF2B5EF4-FFF2-40B4-BE49-F238E27FC236}">
                <a16:creationId xmlns:a16="http://schemas.microsoft.com/office/drawing/2014/main" xmlns="" id="{BA03F1DB-05D0-4EFF-A5A7-4E8A94249BE8}"/>
              </a:ext>
            </a:extLst>
          </p:cNvPr>
          <p:cNvPicPr>
            <a:picLocks noChangeAspect="1" noChangeArrowheads="1"/>
          </p:cNvPicPr>
          <p:nvPr/>
        </p:nvPicPr>
        <p:blipFill>
          <a:blip r:embed="rId9" cstate="print">
            <a:clrChange>
              <a:clrFrom>
                <a:srgbClr val="FFFFFF"/>
              </a:clrFrom>
              <a:clrTo>
                <a:srgbClr val="FFFFFF">
                  <a:alpha val="0"/>
                </a:srgbClr>
              </a:clrTo>
            </a:clrChange>
            <a:grayscl/>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643894">
            <a:off x="6733923" y="1276291"/>
            <a:ext cx="601814" cy="43798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קבוצה 10">
            <a:extLst>
              <a:ext uri="{FF2B5EF4-FFF2-40B4-BE49-F238E27FC236}">
                <a16:creationId xmlns:a16="http://schemas.microsoft.com/office/drawing/2014/main" xmlns="" id="{665F5977-556D-45A9-BCD5-0A4A56954A18}"/>
              </a:ext>
            </a:extLst>
          </p:cNvPr>
          <p:cNvGrpSpPr/>
          <p:nvPr/>
        </p:nvGrpSpPr>
        <p:grpSpPr>
          <a:xfrm>
            <a:off x="4317186" y="4955305"/>
            <a:ext cx="796947" cy="711395"/>
            <a:chOff x="767056" y="5907394"/>
            <a:chExt cx="940954" cy="929047"/>
          </a:xfrm>
        </p:grpSpPr>
        <p:pic>
          <p:nvPicPr>
            <p:cNvPr id="12" name="Picture 20" descr="תוצאת תמונה עבור police woman clipart black and white">
              <a:extLst>
                <a:ext uri="{FF2B5EF4-FFF2-40B4-BE49-F238E27FC236}">
                  <a16:creationId xmlns:a16="http://schemas.microsoft.com/office/drawing/2014/main" xmlns="" id="{008A851D-FECA-406E-BC9F-4A31AFF14B27}"/>
                </a:ext>
              </a:extLst>
            </p:cNvPr>
            <p:cNvPicPr>
              <a:picLocks noChangeAspect="1" noChangeArrowheads="1"/>
            </p:cNvPicPr>
            <p:nvPr/>
          </p:nvPicPr>
          <p:blipFill>
            <a:blip r:embed="rId11"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767056" y="5907394"/>
              <a:ext cx="929047" cy="9290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תוצאת תמונה עבור policeman clipart black and white">
              <a:extLst>
                <a:ext uri="{FF2B5EF4-FFF2-40B4-BE49-F238E27FC236}">
                  <a16:creationId xmlns:a16="http://schemas.microsoft.com/office/drawing/2014/main" xmlns="" id="{42DC2530-FD5E-45D5-80A6-4421E23FB862}"/>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3101" y="5984378"/>
              <a:ext cx="364909" cy="76571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תיבת טקסט 13">
            <a:extLst>
              <a:ext uri="{FF2B5EF4-FFF2-40B4-BE49-F238E27FC236}">
                <a16:creationId xmlns:a16="http://schemas.microsoft.com/office/drawing/2014/main" xmlns="" id="{33AC05CC-2FEB-4876-9394-C581E2AAE673}"/>
              </a:ext>
            </a:extLst>
          </p:cNvPr>
          <p:cNvSpPr txBox="1"/>
          <p:nvPr/>
        </p:nvSpPr>
        <p:spPr>
          <a:xfrm>
            <a:off x="1534018" y="5307416"/>
            <a:ext cx="1022135" cy="338554"/>
          </a:xfrm>
          <a:prstGeom prst="rect">
            <a:avLst/>
          </a:prstGeom>
          <a:noFill/>
        </p:spPr>
        <p:txBody>
          <a:bodyPr wrap="square" rtlCol="1">
            <a:spAutoFit/>
          </a:bodyPr>
          <a:lstStyle/>
          <a:p>
            <a:r>
              <a:rPr lang="en-US" sz="1600" dirty="0">
                <a:latin typeface="Comic Sans MS" panose="030F0702030302020204" pitchFamily="66" charset="0"/>
              </a:rPr>
              <a:t>terrible</a:t>
            </a:r>
            <a:endParaRPr lang="he-IL" sz="1600" dirty="0">
              <a:latin typeface="Comic Sans MS" panose="030F0702030302020204" pitchFamily="66" charset="0"/>
            </a:endParaRPr>
          </a:p>
        </p:txBody>
      </p:sp>
      <p:sp>
        <p:nvSpPr>
          <p:cNvPr id="15" name="תיבת טקסט 14">
            <a:extLst>
              <a:ext uri="{FF2B5EF4-FFF2-40B4-BE49-F238E27FC236}">
                <a16:creationId xmlns:a16="http://schemas.microsoft.com/office/drawing/2014/main" xmlns="" id="{5C462F17-1599-4669-9372-88CC9C484BEB}"/>
              </a:ext>
            </a:extLst>
          </p:cNvPr>
          <p:cNvSpPr txBox="1"/>
          <p:nvPr/>
        </p:nvSpPr>
        <p:spPr>
          <a:xfrm>
            <a:off x="5291267" y="5043153"/>
            <a:ext cx="1022135" cy="307777"/>
          </a:xfrm>
          <a:prstGeom prst="rect">
            <a:avLst/>
          </a:prstGeom>
          <a:noFill/>
        </p:spPr>
        <p:txBody>
          <a:bodyPr wrap="square" rtlCol="1">
            <a:spAutoFit/>
          </a:bodyPr>
          <a:lstStyle/>
          <a:p>
            <a:r>
              <a:rPr lang="en-US" sz="1400" dirty="0">
                <a:latin typeface="Comic Sans MS" panose="030F0702030302020204" pitchFamily="66" charset="0"/>
              </a:rPr>
              <a:t>opposite</a:t>
            </a:r>
            <a:endParaRPr lang="he-IL" sz="1400" dirty="0">
              <a:latin typeface="Comic Sans MS" panose="030F0702030302020204" pitchFamily="66" charset="0"/>
            </a:endParaRPr>
          </a:p>
        </p:txBody>
      </p:sp>
      <p:sp>
        <p:nvSpPr>
          <p:cNvPr id="16" name="תיבת טקסט 15">
            <a:extLst>
              <a:ext uri="{FF2B5EF4-FFF2-40B4-BE49-F238E27FC236}">
                <a16:creationId xmlns:a16="http://schemas.microsoft.com/office/drawing/2014/main" xmlns="" id="{736B8CCE-308F-412E-8F0B-7D3638A74B8B}"/>
              </a:ext>
            </a:extLst>
          </p:cNvPr>
          <p:cNvSpPr txBox="1"/>
          <p:nvPr/>
        </p:nvSpPr>
        <p:spPr>
          <a:xfrm>
            <a:off x="6132799" y="3335567"/>
            <a:ext cx="1022135" cy="292388"/>
          </a:xfrm>
          <a:prstGeom prst="rect">
            <a:avLst/>
          </a:prstGeom>
          <a:noFill/>
        </p:spPr>
        <p:txBody>
          <a:bodyPr wrap="square" rtlCol="1">
            <a:spAutoFit/>
          </a:bodyPr>
          <a:lstStyle/>
          <a:p>
            <a:r>
              <a:rPr lang="en-US" sz="1300" dirty="0">
                <a:latin typeface="Comic Sans MS" panose="030F0702030302020204" pitchFamily="66" charset="0"/>
              </a:rPr>
              <a:t>chocolate</a:t>
            </a:r>
            <a:endParaRPr lang="he-IL" sz="1300" dirty="0">
              <a:latin typeface="Comic Sans MS" panose="030F0702030302020204" pitchFamily="66" charset="0"/>
            </a:endParaRPr>
          </a:p>
        </p:txBody>
      </p:sp>
      <p:sp>
        <p:nvSpPr>
          <p:cNvPr id="17" name="תיבת טקסט 16">
            <a:extLst>
              <a:ext uri="{FF2B5EF4-FFF2-40B4-BE49-F238E27FC236}">
                <a16:creationId xmlns:a16="http://schemas.microsoft.com/office/drawing/2014/main" xmlns="" id="{6906E7A8-E606-4054-A859-E8C7C6EA51BC}"/>
              </a:ext>
            </a:extLst>
          </p:cNvPr>
          <p:cNvSpPr txBox="1"/>
          <p:nvPr/>
        </p:nvSpPr>
        <p:spPr>
          <a:xfrm>
            <a:off x="7070404" y="3603027"/>
            <a:ext cx="1022135" cy="338554"/>
          </a:xfrm>
          <a:prstGeom prst="rect">
            <a:avLst/>
          </a:prstGeom>
          <a:noFill/>
        </p:spPr>
        <p:txBody>
          <a:bodyPr wrap="square" rtlCol="1">
            <a:spAutoFit/>
          </a:bodyPr>
          <a:lstStyle/>
          <a:p>
            <a:r>
              <a:rPr lang="en-US" sz="1600" dirty="0">
                <a:latin typeface="Comic Sans MS" panose="030F0702030302020204" pitchFamily="66" charset="0"/>
              </a:rPr>
              <a:t>hospital</a:t>
            </a:r>
            <a:endParaRPr lang="he-IL" sz="1600" dirty="0">
              <a:latin typeface="Comic Sans MS" panose="030F0702030302020204" pitchFamily="66" charset="0"/>
            </a:endParaRPr>
          </a:p>
        </p:txBody>
      </p:sp>
      <p:sp>
        <p:nvSpPr>
          <p:cNvPr id="18" name="תיבת טקסט 17">
            <a:extLst>
              <a:ext uri="{FF2B5EF4-FFF2-40B4-BE49-F238E27FC236}">
                <a16:creationId xmlns:a16="http://schemas.microsoft.com/office/drawing/2014/main" xmlns="" id="{1217936F-9E3E-43D0-931C-B1C9A10F590E}"/>
              </a:ext>
            </a:extLst>
          </p:cNvPr>
          <p:cNvSpPr txBox="1"/>
          <p:nvPr/>
        </p:nvSpPr>
        <p:spPr>
          <a:xfrm>
            <a:off x="3760356" y="1526031"/>
            <a:ext cx="1022135" cy="338554"/>
          </a:xfrm>
          <a:prstGeom prst="rect">
            <a:avLst/>
          </a:prstGeom>
          <a:noFill/>
        </p:spPr>
        <p:txBody>
          <a:bodyPr wrap="square" rtlCol="1">
            <a:spAutoFit/>
          </a:bodyPr>
          <a:lstStyle/>
          <a:p>
            <a:r>
              <a:rPr lang="en-US" sz="1600" dirty="0">
                <a:latin typeface="Comic Sans MS" panose="030F0702030302020204" pitchFamily="66" charset="0"/>
              </a:rPr>
              <a:t>garden</a:t>
            </a:r>
            <a:endParaRPr lang="he-IL" sz="1600" dirty="0">
              <a:latin typeface="Comic Sans MS" panose="030F0702030302020204" pitchFamily="66" charset="0"/>
            </a:endParaRPr>
          </a:p>
        </p:txBody>
      </p:sp>
      <p:sp>
        <p:nvSpPr>
          <p:cNvPr id="19" name="תיבת טקסט 18">
            <a:extLst>
              <a:ext uri="{FF2B5EF4-FFF2-40B4-BE49-F238E27FC236}">
                <a16:creationId xmlns:a16="http://schemas.microsoft.com/office/drawing/2014/main" xmlns="" id="{98A34659-DC0C-45BA-BCF3-4C9B6A75577C}"/>
              </a:ext>
            </a:extLst>
          </p:cNvPr>
          <p:cNvSpPr txBox="1"/>
          <p:nvPr/>
        </p:nvSpPr>
        <p:spPr>
          <a:xfrm>
            <a:off x="2461870" y="2747110"/>
            <a:ext cx="1022135" cy="307777"/>
          </a:xfrm>
          <a:prstGeom prst="rect">
            <a:avLst/>
          </a:prstGeom>
          <a:noFill/>
        </p:spPr>
        <p:txBody>
          <a:bodyPr wrap="square" rtlCol="1">
            <a:spAutoFit/>
          </a:bodyPr>
          <a:lstStyle/>
          <a:p>
            <a:r>
              <a:rPr lang="en-US" sz="1400" dirty="0">
                <a:latin typeface="Comic Sans MS" panose="030F0702030302020204" pitchFamily="66" charset="0"/>
              </a:rPr>
              <a:t>children</a:t>
            </a:r>
            <a:endParaRPr lang="he-IL" sz="1400" dirty="0">
              <a:latin typeface="Comic Sans MS" panose="030F0702030302020204" pitchFamily="66" charset="0"/>
            </a:endParaRPr>
          </a:p>
        </p:txBody>
      </p:sp>
      <p:pic>
        <p:nvPicPr>
          <p:cNvPr id="20" name="תמונה 19">
            <a:extLst>
              <a:ext uri="{FF2B5EF4-FFF2-40B4-BE49-F238E27FC236}">
                <a16:creationId xmlns:a16="http://schemas.microsoft.com/office/drawing/2014/main" xmlns="" id="{FFB6BE70-BC11-47FD-A447-822DECBB743B}"/>
              </a:ext>
            </a:extLst>
          </p:cNvPr>
          <p:cNvPicPr>
            <a:picLocks noChangeAspect="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474417" y="2720655"/>
            <a:ext cx="323701" cy="309723"/>
          </a:xfrm>
          <a:prstGeom prst="rect">
            <a:avLst/>
          </a:prstGeom>
        </p:spPr>
      </p:pic>
      <p:pic>
        <p:nvPicPr>
          <p:cNvPr id="21" name="Picture 24" descr="תוצאת תמונה עבור market clipart black and white">
            <a:extLst>
              <a:ext uri="{FF2B5EF4-FFF2-40B4-BE49-F238E27FC236}">
                <a16:creationId xmlns:a16="http://schemas.microsoft.com/office/drawing/2014/main" xmlns="" id="{3C5AADF2-CE38-4423-859D-D45F57C1718A}"/>
              </a:ext>
            </a:extLst>
          </p:cNvPr>
          <p:cNvPicPr>
            <a:picLocks noChangeAspect="1" noChangeArrowheads="1"/>
          </p:cNvPicPr>
          <p:nvPr/>
        </p:nvPicPr>
        <p:blipFill rotWithShape="1">
          <a:blip r:embed="rId1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b="13115"/>
          <a:stretch/>
        </p:blipFill>
        <p:spPr bwMode="auto">
          <a:xfrm>
            <a:off x="8092539" y="3102060"/>
            <a:ext cx="526420" cy="5420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xmlns="" id="{1061D541-CAC9-4541-9856-5BB86D52BC64}"/>
              </a:ext>
            </a:extLst>
          </p:cNvPr>
          <p:cNvSpPr txBox="1"/>
          <p:nvPr/>
        </p:nvSpPr>
        <p:spPr>
          <a:xfrm>
            <a:off x="907955" y="3772304"/>
            <a:ext cx="1022135" cy="338554"/>
          </a:xfrm>
          <a:prstGeom prst="rect">
            <a:avLst/>
          </a:prstGeom>
          <a:noFill/>
        </p:spPr>
        <p:txBody>
          <a:bodyPr wrap="square" rtlCol="1">
            <a:spAutoFit/>
          </a:bodyPr>
          <a:lstStyle/>
          <a:p>
            <a:r>
              <a:rPr lang="en-US" sz="1600" dirty="0">
                <a:latin typeface="Comic Sans MS" panose="030F0702030302020204" pitchFamily="66" charset="0"/>
              </a:rPr>
              <a:t>market</a:t>
            </a:r>
            <a:endParaRPr lang="he-IL" sz="1600" dirty="0">
              <a:latin typeface="Comic Sans MS" panose="030F0702030302020204" pitchFamily="66" charset="0"/>
            </a:endParaRPr>
          </a:p>
        </p:txBody>
      </p:sp>
      <p:pic>
        <p:nvPicPr>
          <p:cNvPr id="23" name="Picture 26" descr="תוצאת תמונה עבור animals clipart black and white">
            <a:extLst>
              <a:ext uri="{FF2B5EF4-FFF2-40B4-BE49-F238E27FC236}">
                <a16:creationId xmlns:a16="http://schemas.microsoft.com/office/drawing/2014/main" xmlns="" id="{23E1ED0F-D5E7-4E97-88D8-464072712D28}"/>
              </a:ext>
            </a:extLst>
          </p:cNvPr>
          <p:cNvPicPr>
            <a:picLocks noChangeAspect="1" noChangeArrowheads="1"/>
          </p:cNvPicPr>
          <p:nvPr/>
        </p:nvPicPr>
        <p:blipFill>
          <a:blip r:embed="rId1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2559861" y="5288509"/>
            <a:ext cx="818383" cy="624137"/>
          </a:xfrm>
          <a:prstGeom prst="rect">
            <a:avLst/>
          </a:prstGeom>
          <a:noFill/>
          <a:extLst>
            <a:ext uri="{909E8E84-426E-40DD-AFC4-6F175D3DCCD1}">
              <a14:hiddenFill xmlns:a14="http://schemas.microsoft.com/office/drawing/2010/main">
                <a:solidFill>
                  <a:srgbClr val="FFFFFF"/>
                </a:solidFill>
              </a14:hiddenFill>
            </a:ext>
          </a:extLst>
        </p:spPr>
      </p:pic>
      <p:sp>
        <p:nvSpPr>
          <p:cNvPr id="24" name="תיבת טקסט 23">
            <a:extLst>
              <a:ext uri="{FF2B5EF4-FFF2-40B4-BE49-F238E27FC236}">
                <a16:creationId xmlns:a16="http://schemas.microsoft.com/office/drawing/2014/main" xmlns="" id="{72A15F60-7C3A-496E-BEBE-5A1AC40597B6}"/>
              </a:ext>
            </a:extLst>
          </p:cNvPr>
          <p:cNvSpPr txBox="1"/>
          <p:nvPr/>
        </p:nvSpPr>
        <p:spPr>
          <a:xfrm>
            <a:off x="7481785" y="1758356"/>
            <a:ext cx="1022135" cy="338554"/>
          </a:xfrm>
          <a:prstGeom prst="rect">
            <a:avLst/>
          </a:prstGeom>
          <a:noFill/>
        </p:spPr>
        <p:txBody>
          <a:bodyPr wrap="square" rtlCol="1">
            <a:spAutoFit/>
          </a:bodyPr>
          <a:lstStyle/>
          <a:p>
            <a:r>
              <a:rPr lang="en-US" sz="1600" dirty="0">
                <a:latin typeface="Comic Sans MS" panose="030F0702030302020204" pitchFamily="66" charset="0"/>
              </a:rPr>
              <a:t>animals</a:t>
            </a:r>
            <a:endParaRPr lang="he-IL" sz="1600" dirty="0">
              <a:latin typeface="Comic Sans MS" panose="030F0702030302020204" pitchFamily="66" charset="0"/>
            </a:endParaRPr>
          </a:p>
        </p:txBody>
      </p:sp>
      <p:pic>
        <p:nvPicPr>
          <p:cNvPr id="25" name="Picture 28" descr="תוצאת תמונה עבור pharmacist clipart black and white">
            <a:extLst>
              <a:ext uri="{FF2B5EF4-FFF2-40B4-BE49-F238E27FC236}">
                <a16:creationId xmlns:a16="http://schemas.microsoft.com/office/drawing/2014/main" xmlns="" id="{BBE0DED0-C1DD-47BA-A2C2-845DA005CD6E}"/>
              </a:ext>
            </a:extLst>
          </p:cNvPr>
          <p:cNvPicPr>
            <a:picLocks noChangeAspect="1" noChangeArrowheads="1"/>
          </p:cNvPicPr>
          <p:nvPr/>
        </p:nvPicPr>
        <p:blipFill>
          <a:blip r:embed="rId16" cstate="print">
            <a:clrChange>
              <a:clrFrom>
                <a:srgbClr val="2F6496"/>
              </a:clrFrom>
              <a:clrTo>
                <a:srgbClr val="2F6496">
                  <a:alpha val="0"/>
                </a:srgbClr>
              </a:clrTo>
            </a:clrChange>
            <a:biLevel thresh="50000"/>
            <a:extLst>
              <a:ext uri="{28A0092B-C50C-407E-A947-70E740481C1C}">
                <a14:useLocalDpi xmlns:a14="http://schemas.microsoft.com/office/drawing/2010/main" val="0"/>
              </a:ext>
            </a:extLst>
          </a:blip>
          <a:srcRect/>
          <a:stretch>
            <a:fillRect/>
          </a:stretch>
        </p:blipFill>
        <p:spPr bwMode="auto">
          <a:xfrm>
            <a:off x="5363924" y="3136710"/>
            <a:ext cx="607744" cy="6663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תוצאת תמונה עבור animals clipart black and white">
            <a:extLst>
              <a:ext uri="{FF2B5EF4-FFF2-40B4-BE49-F238E27FC236}">
                <a16:creationId xmlns:a16="http://schemas.microsoft.com/office/drawing/2014/main" xmlns="" id="{31B6DA21-D2D6-47F2-90EF-4878C8EB9447}"/>
              </a:ext>
            </a:extLst>
          </p:cNvPr>
          <p:cNvPicPr>
            <a:picLocks noChangeAspect="1" noChangeArrowheads="1"/>
          </p:cNvPicPr>
          <p:nvPr/>
        </p:nvPicPr>
        <p:blipFill>
          <a:blip r:embed="rId1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2817884" y="1489688"/>
            <a:ext cx="818383" cy="624137"/>
          </a:xfrm>
          <a:prstGeom prst="rect">
            <a:avLst/>
          </a:prstGeom>
          <a:noFill/>
          <a:extLst>
            <a:ext uri="{909E8E84-426E-40DD-AFC4-6F175D3DCCD1}">
              <a14:hiddenFill xmlns:a14="http://schemas.microsoft.com/office/drawing/2010/main">
                <a:solidFill>
                  <a:srgbClr val="FFFFFF"/>
                </a:solidFill>
              </a14:hiddenFill>
            </a:ext>
          </a:extLst>
        </p:spPr>
      </p:pic>
      <p:sp>
        <p:nvSpPr>
          <p:cNvPr id="27" name="תיבת טקסט 26">
            <a:extLst>
              <a:ext uri="{FF2B5EF4-FFF2-40B4-BE49-F238E27FC236}">
                <a16:creationId xmlns:a16="http://schemas.microsoft.com/office/drawing/2014/main" xmlns="" id="{0529DD6C-A778-4475-8E6B-9E0A6EAE7EB4}"/>
              </a:ext>
            </a:extLst>
          </p:cNvPr>
          <p:cNvSpPr txBox="1"/>
          <p:nvPr/>
        </p:nvSpPr>
        <p:spPr>
          <a:xfrm>
            <a:off x="5621732" y="1495253"/>
            <a:ext cx="1022135" cy="369332"/>
          </a:xfrm>
          <a:prstGeom prst="rect">
            <a:avLst/>
          </a:prstGeom>
          <a:noFill/>
        </p:spPr>
        <p:txBody>
          <a:bodyPr wrap="square" rtlCol="1">
            <a:spAutoFit/>
          </a:bodyPr>
          <a:lstStyle/>
          <a:p>
            <a:r>
              <a:rPr lang="en-US" dirty="0">
                <a:latin typeface="Comic Sans MS" panose="030F0702030302020204" pitchFamily="66" charset="0"/>
              </a:rPr>
              <a:t>police</a:t>
            </a:r>
            <a:endParaRPr lang="he-IL" dirty="0">
              <a:latin typeface="Comic Sans MS" panose="030F0702030302020204" pitchFamily="66" charset="0"/>
            </a:endParaRPr>
          </a:p>
        </p:txBody>
      </p:sp>
      <p:sp>
        <p:nvSpPr>
          <p:cNvPr id="28" name="תיבת טקסט 27">
            <a:extLst>
              <a:ext uri="{FF2B5EF4-FFF2-40B4-BE49-F238E27FC236}">
                <a16:creationId xmlns:a16="http://schemas.microsoft.com/office/drawing/2014/main" xmlns="" id="{60BC29FB-35C4-45B9-88BE-D136041CAF49}"/>
              </a:ext>
            </a:extLst>
          </p:cNvPr>
          <p:cNvSpPr txBox="1"/>
          <p:nvPr/>
        </p:nvSpPr>
        <p:spPr>
          <a:xfrm>
            <a:off x="8248495" y="2357139"/>
            <a:ext cx="1022135" cy="369332"/>
          </a:xfrm>
          <a:prstGeom prst="rect">
            <a:avLst/>
          </a:prstGeom>
          <a:noFill/>
        </p:spPr>
        <p:txBody>
          <a:bodyPr wrap="square" rtlCol="1">
            <a:spAutoFit/>
          </a:bodyPr>
          <a:lstStyle/>
          <a:p>
            <a:r>
              <a:rPr lang="en-US" dirty="0">
                <a:latin typeface="Comic Sans MS" panose="030F0702030302020204" pitchFamily="66" charset="0"/>
              </a:rPr>
              <a:t>Idea                                </a:t>
            </a:r>
            <a:endParaRPr lang="he-IL" dirty="0">
              <a:latin typeface="Comic Sans MS" panose="030F0702030302020204" pitchFamily="66" charset="0"/>
            </a:endParaRPr>
          </a:p>
        </p:txBody>
      </p:sp>
      <p:sp>
        <p:nvSpPr>
          <p:cNvPr id="29" name="תיבת טקסט 28">
            <a:extLst>
              <a:ext uri="{FF2B5EF4-FFF2-40B4-BE49-F238E27FC236}">
                <a16:creationId xmlns:a16="http://schemas.microsoft.com/office/drawing/2014/main" xmlns="" id="{DD9A14B8-2424-4C09-AD6A-3739A9A80651}"/>
              </a:ext>
            </a:extLst>
          </p:cNvPr>
          <p:cNvSpPr txBox="1"/>
          <p:nvPr/>
        </p:nvSpPr>
        <p:spPr>
          <a:xfrm>
            <a:off x="3378244" y="875323"/>
            <a:ext cx="2636336" cy="338554"/>
          </a:xfrm>
          <a:prstGeom prst="rect">
            <a:avLst/>
          </a:prstGeom>
          <a:noFill/>
        </p:spPr>
        <p:txBody>
          <a:bodyPr wrap="square" rtlCol="1">
            <a:spAutoFit/>
          </a:bodyPr>
          <a:lstStyle/>
          <a:p>
            <a:r>
              <a:rPr lang="en-US" sz="1600" dirty="0">
                <a:latin typeface="Comic Sans MS" panose="030F0702030302020204" pitchFamily="66" charset="0"/>
              </a:rPr>
              <a:t>Lesson 81: Schwa Vowels</a:t>
            </a:r>
            <a:endParaRPr lang="he-IL" sz="1600" dirty="0">
              <a:latin typeface="Comic Sans MS" panose="030F0702030302020204" pitchFamily="66" charset="0"/>
            </a:endParaRPr>
          </a:p>
        </p:txBody>
      </p:sp>
      <p:sp>
        <p:nvSpPr>
          <p:cNvPr id="30" name="תיבת טקסט 29">
            <a:extLst>
              <a:ext uri="{FF2B5EF4-FFF2-40B4-BE49-F238E27FC236}">
                <a16:creationId xmlns:a16="http://schemas.microsoft.com/office/drawing/2014/main" xmlns="" id="{D84888FE-040D-4CD3-B849-687DFB192124}"/>
              </a:ext>
            </a:extLst>
          </p:cNvPr>
          <p:cNvSpPr txBox="1"/>
          <p:nvPr/>
        </p:nvSpPr>
        <p:spPr>
          <a:xfrm>
            <a:off x="7311819" y="6026903"/>
            <a:ext cx="3608878" cy="261610"/>
          </a:xfrm>
          <a:prstGeom prst="rect">
            <a:avLst/>
          </a:prstGeom>
          <a:noFill/>
        </p:spPr>
        <p:txBody>
          <a:bodyPr wrap="square" rtlCol="1">
            <a:spAutoFit/>
          </a:bodyPr>
          <a:lstStyle/>
          <a:p>
            <a:r>
              <a:rPr lang="en-US" sz="1100" dirty="0">
                <a:latin typeface="Comic Sans MS" panose="030F0702030302020204" pitchFamily="66" charset="0"/>
              </a:rPr>
              <a:t>Katie Hodari &amp; Joanie Yogev</a:t>
            </a:r>
            <a:endParaRPr lang="he-IL" sz="1100" dirty="0">
              <a:latin typeface="Comic Sans MS" panose="030F0702030302020204" pitchFamily="66" charset="0"/>
            </a:endParaRPr>
          </a:p>
        </p:txBody>
      </p:sp>
      <p:sp>
        <p:nvSpPr>
          <p:cNvPr id="31" name="תיבת טקסט 30">
            <a:extLst>
              <a:ext uri="{FF2B5EF4-FFF2-40B4-BE49-F238E27FC236}">
                <a16:creationId xmlns:a16="http://schemas.microsoft.com/office/drawing/2014/main" xmlns="" id="{415D53FE-721E-4A57-83D0-BF3F037B7E99}"/>
              </a:ext>
            </a:extLst>
          </p:cNvPr>
          <p:cNvSpPr txBox="1"/>
          <p:nvPr/>
        </p:nvSpPr>
        <p:spPr>
          <a:xfrm>
            <a:off x="4661575" y="1703745"/>
            <a:ext cx="1022135" cy="292388"/>
          </a:xfrm>
          <a:prstGeom prst="rect">
            <a:avLst/>
          </a:prstGeom>
          <a:noFill/>
        </p:spPr>
        <p:txBody>
          <a:bodyPr wrap="square" rtlCol="1">
            <a:spAutoFit/>
          </a:bodyPr>
          <a:lstStyle/>
          <a:p>
            <a:r>
              <a:rPr lang="en-US" sz="1300" dirty="0">
                <a:latin typeface="Comic Sans MS" panose="030F0702030302020204" pitchFamily="66" charset="0"/>
              </a:rPr>
              <a:t>pharmacy</a:t>
            </a:r>
            <a:endParaRPr lang="he-IL" sz="1300" dirty="0">
              <a:latin typeface="Comic Sans MS" panose="030F0702030302020204" pitchFamily="66" charset="0"/>
            </a:endParaRPr>
          </a:p>
        </p:txBody>
      </p:sp>
    </p:spTree>
    <p:extLst>
      <p:ext uri="{BB962C8B-B14F-4D97-AF65-F5344CB8AC3E}">
        <p14:creationId xmlns:p14="http://schemas.microsoft.com/office/powerpoint/2010/main" val="414040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xmlns="" id="{6042B356-3D8C-4F61-AA80-024F26011D35}"/>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r="1199"/>
          <a:stretch/>
        </p:blipFill>
        <p:spPr>
          <a:xfrm>
            <a:off x="-88014" y="-20431"/>
            <a:ext cx="10008750" cy="6898862"/>
          </a:xfrm>
          <a:prstGeom prst="rect">
            <a:avLst/>
          </a:prstGeom>
        </p:spPr>
      </p:pic>
      <p:sp>
        <p:nvSpPr>
          <p:cNvPr id="4" name="מלבן 3">
            <a:extLst>
              <a:ext uri="{FF2B5EF4-FFF2-40B4-BE49-F238E27FC236}">
                <a16:creationId xmlns:a16="http://schemas.microsoft.com/office/drawing/2014/main" xmlns="" id="{2D0482DB-596D-4BC7-80E5-8F23272B04FA}"/>
              </a:ext>
            </a:extLst>
          </p:cNvPr>
          <p:cNvSpPr/>
          <p:nvPr/>
        </p:nvSpPr>
        <p:spPr>
          <a:xfrm>
            <a:off x="7759337" y="5771475"/>
            <a:ext cx="1356921" cy="3222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14" name="תיבת טקסט 13">
            <a:extLst>
              <a:ext uri="{FF2B5EF4-FFF2-40B4-BE49-F238E27FC236}">
                <a16:creationId xmlns:a16="http://schemas.microsoft.com/office/drawing/2014/main" xmlns="" id="{33AC05CC-2FEB-4876-9394-C581E2AAE673}"/>
              </a:ext>
            </a:extLst>
          </p:cNvPr>
          <p:cNvSpPr txBox="1"/>
          <p:nvPr/>
        </p:nvSpPr>
        <p:spPr>
          <a:xfrm>
            <a:off x="1534018" y="5307416"/>
            <a:ext cx="1022135" cy="338554"/>
          </a:xfrm>
          <a:prstGeom prst="rect">
            <a:avLst/>
          </a:prstGeom>
          <a:noFill/>
        </p:spPr>
        <p:txBody>
          <a:bodyPr wrap="square" rtlCol="1">
            <a:spAutoFit/>
          </a:bodyPr>
          <a:lstStyle/>
          <a:p>
            <a:r>
              <a:rPr lang="en-US" sz="1600" dirty="0">
                <a:latin typeface="Comic Sans MS" panose="030F0702030302020204" pitchFamily="66" charset="0"/>
              </a:rPr>
              <a:t>terrible</a:t>
            </a:r>
            <a:endParaRPr lang="he-IL" sz="1600" dirty="0">
              <a:latin typeface="Comic Sans MS" panose="030F0702030302020204" pitchFamily="66" charset="0"/>
            </a:endParaRPr>
          </a:p>
        </p:txBody>
      </p:sp>
      <p:sp>
        <p:nvSpPr>
          <p:cNvPr id="15" name="תיבת טקסט 14">
            <a:extLst>
              <a:ext uri="{FF2B5EF4-FFF2-40B4-BE49-F238E27FC236}">
                <a16:creationId xmlns:a16="http://schemas.microsoft.com/office/drawing/2014/main" xmlns="" id="{5C462F17-1599-4669-9372-88CC9C484BEB}"/>
              </a:ext>
            </a:extLst>
          </p:cNvPr>
          <p:cNvSpPr txBox="1"/>
          <p:nvPr/>
        </p:nvSpPr>
        <p:spPr>
          <a:xfrm>
            <a:off x="5317393" y="5043153"/>
            <a:ext cx="1022135" cy="307777"/>
          </a:xfrm>
          <a:prstGeom prst="rect">
            <a:avLst/>
          </a:prstGeom>
          <a:noFill/>
        </p:spPr>
        <p:txBody>
          <a:bodyPr wrap="square" rtlCol="1">
            <a:spAutoFit/>
          </a:bodyPr>
          <a:lstStyle/>
          <a:p>
            <a:r>
              <a:rPr lang="en-US" sz="1400" dirty="0">
                <a:latin typeface="Comic Sans MS" panose="030F0702030302020204" pitchFamily="66" charset="0"/>
              </a:rPr>
              <a:t>opposite</a:t>
            </a:r>
            <a:endParaRPr lang="he-IL" sz="1400" dirty="0">
              <a:latin typeface="Comic Sans MS" panose="030F0702030302020204" pitchFamily="66" charset="0"/>
            </a:endParaRPr>
          </a:p>
        </p:txBody>
      </p:sp>
      <p:sp>
        <p:nvSpPr>
          <p:cNvPr id="16" name="תיבת טקסט 15">
            <a:extLst>
              <a:ext uri="{FF2B5EF4-FFF2-40B4-BE49-F238E27FC236}">
                <a16:creationId xmlns:a16="http://schemas.microsoft.com/office/drawing/2014/main" xmlns="" id="{736B8CCE-308F-412E-8F0B-7D3638A74B8B}"/>
              </a:ext>
            </a:extLst>
          </p:cNvPr>
          <p:cNvSpPr txBox="1"/>
          <p:nvPr/>
        </p:nvSpPr>
        <p:spPr>
          <a:xfrm>
            <a:off x="6132799" y="3335567"/>
            <a:ext cx="1022135" cy="292388"/>
          </a:xfrm>
          <a:prstGeom prst="rect">
            <a:avLst/>
          </a:prstGeom>
          <a:noFill/>
        </p:spPr>
        <p:txBody>
          <a:bodyPr wrap="square" rtlCol="1">
            <a:spAutoFit/>
          </a:bodyPr>
          <a:lstStyle/>
          <a:p>
            <a:r>
              <a:rPr lang="en-US" sz="1300" dirty="0">
                <a:latin typeface="Comic Sans MS" panose="030F0702030302020204" pitchFamily="66" charset="0"/>
              </a:rPr>
              <a:t>chocolate</a:t>
            </a:r>
            <a:endParaRPr lang="he-IL" sz="1300" dirty="0">
              <a:latin typeface="Comic Sans MS" panose="030F0702030302020204" pitchFamily="66" charset="0"/>
            </a:endParaRPr>
          </a:p>
        </p:txBody>
      </p:sp>
      <p:sp>
        <p:nvSpPr>
          <p:cNvPr id="17" name="תיבת טקסט 16">
            <a:extLst>
              <a:ext uri="{FF2B5EF4-FFF2-40B4-BE49-F238E27FC236}">
                <a16:creationId xmlns:a16="http://schemas.microsoft.com/office/drawing/2014/main" xmlns="" id="{6906E7A8-E606-4054-A859-E8C7C6EA51BC}"/>
              </a:ext>
            </a:extLst>
          </p:cNvPr>
          <p:cNvSpPr txBox="1"/>
          <p:nvPr/>
        </p:nvSpPr>
        <p:spPr>
          <a:xfrm>
            <a:off x="7070404" y="3603027"/>
            <a:ext cx="1022135" cy="338554"/>
          </a:xfrm>
          <a:prstGeom prst="rect">
            <a:avLst/>
          </a:prstGeom>
          <a:noFill/>
        </p:spPr>
        <p:txBody>
          <a:bodyPr wrap="square" rtlCol="1">
            <a:spAutoFit/>
          </a:bodyPr>
          <a:lstStyle/>
          <a:p>
            <a:r>
              <a:rPr lang="en-US" sz="1600" dirty="0">
                <a:latin typeface="Comic Sans MS" panose="030F0702030302020204" pitchFamily="66" charset="0"/>
              </a:rPr>
              <a:t>hospital</a:t>
            </a:r>
            <a:endParaRPr lang="he-IL" sz="1600" dirty="0">
              <a:latin typeface="Comic Sans MS" panose="030F0702030302020204" pitchFamily="66" charset="0"/>
            </a:endParaRPr>
          </a:p>
        </p:txBody>
      </p:sp>
      <p:sp>
        <p:nvSpPr>
          <p:cNvPr id="18" name="תיבת טקסט 17">
            <a:extLst>
              <a:ext uri="{FF2B5EF4-FFF2-40B4-BE49-F238E27FC236}">
                <a16:creationId xmlns:a16="http://schemas.microsoft.com/office/drawing/2014/main" xmlns="" id="{1217936F-9E3E-43D0-931C-B1C9A10F590E}"/>
              </a:ext>
            </a:extLst>
          </p:cNvPr>
          <p:cNvSpPr txBox="1"/>
          <p:nvPr/>
        </p:nvSpPr>
        <p:spPr>
          <a:xfrm>
            <a:off x="3760356" y="1526031"/>
            <a:ext cx="1022135" cy="338554"/>
          </a:xfrm>
          <a:prstGeom prst="rect">
            <a:avLst/>
          </a:prstGeom>
          <a:noFill/>
        </p:spPr>
        <p:txBody>
          <a:bodyPr wrap="square" rtlCol="1">
            <a:spAutoFit/>
          </a:bodyPr>
          <a:lstStyle/>
          <a:p>
            <a:r>
              <a:rPr lang="en-US" sz="1600" dirty="0">
                <a:latin typeface="Comic Sans MS" panose="030F0702030302020204" pitchFamily="66" charset="0"/>
              </a:rPr>
              <a:t>garden</a:t>
            </a:r>
            <a:endParaRPr lang="he-IL" sz="1600" dirty="0">
              <a:latin typeface="Comic Sans MS" panose="030F0702030302020204" pitchFamily="66" charset="0"/>
            </a:endParaRPr>
          </a:p>
        </p:txBody>
      </p:sp>
      <p:sp>
        <p:nvSpPr>
          <p:cNvPr id="19" name="תיבת טקסט 18">
            <a:extLst>
              <a:ext uri="{FF2B5EF4-FFF2-40B4-BE49-F238E27FC236}">
                <a16:creationId xmlns:a16="http://schemas.microsoft.com/office/drawing/2014/main" xmlns="" id="{98A34659-DC0C-45BA-BCF3-4C9B6A75577C}"/>
              </a:ext>
            </a:extLst>
          </p:cNvPr>
          <p:cNvSpPr txBox="1"/>
          <p:nvPr/>
        </p:nvSpPr>
        <p:spPr>
          <a:xfrm>
            <a:off x="2422681" y="2747110"/>
            <a:ext cx="1022135" cy="307777"/>
          </a:xfrm>
          <a:prstGeom prst="rect">
            <a:avLst/>
          </a:prstGeom>
          <a:noFill/>
        </p:spPr>
        <p:txBody>
          <a:bodyPr wrap="square" rtlCol="1">
            <a:spAutoFit/>
          </a:bodyPr>
          <a:lstStyle/>
          <a:p>
            <a:r>
              <a:rPr lang="en-US" sz="1400" dirty="0">
                <a:latin typeface="Comic Sans MS" panose="030F0702030302020204" pitchFamily="66" charset="0"/>
              </a:rPr>
              <a:t>children</a:t>
            </a:r>
            <a:endParaRPr lang="he-IL" sz="1400" dirty="0">
              <a:latin typeface="Comic Sans MS" panose="030F0702030302020204" pitchFamily="66" charset="0"/>
            </a:endParaRPr>
          </a:p>
        </p:txBody>
      </p:sp>
      <p:sp>
        <p:nvSpPr>
          <p:cNvPr id="22" name="תיבת טקסט 21">
            <a:extLst>
              <a:ext uri="{FF2B5EF4-FFF2-40B4-BE49-F238E27FC236}">
                <a16:creationId xmlns:a16="http://schemas.microsoft.com/office/drawing/2014/main" xmlns="" id="{1061D541-CAC9-4541-9856-5BB86D52BC64}"/>
              </a:ext>
            </a:extLst>
          </p:cNvPr>
          <p:cNvSpPr txBox="1"/>
          <p:nvPr/>
        </p:nvSpPr>
        <p:spPr>
          <a:xfrm>
            <a:off x="881829" y="3772304"/>
            <a:ext cx="1022135" cy="338554"/>
          </a:xfrm>
          <a:prstGeom prst="rect">
            <a:avLst/>
          </a:prstGeom>
          <a:noFill/>
        </p:spPr>
        <p:txBody>
          <a:bodyPr wrap="square" rtlCol="1">
            <a:spAutoFit/>
          </a:bodyPr>
          <a:lstStyle/>
          <a:p>
            <a:r>
              <a:rPr lang="en-US" sz="1600" dirty="0">
                <a:latin typeface="Comic Sans MS" panose="030F0702030302020204" pitchFamily="66" charset="0"/>
              </a:rPr>
              <a:t>market</a:t>
            </a:r>
            <a:endParaRPr lang="he-IL" sz="1600" dirty="0">
              <a:latin typeface="Comic Sans MS" panose="030F0702030302020204" pitchFamily="66" charset="0"/>
            </a:endParaRPr>
          </a:p>
        </p:txBody>
      </p:sp>
      <p:sp>
        <p:nvSpPr>
          <p:cNvPr id="24" name="תיבת טקסט 23">
            <a:extLst>
              <a:ext uri="{FF2B5EF4-FFF2-40B4-BE49-F238E27FC236}">
                <a16:creationId xmlns:a16="http://schemas.microsoft.com/office/drawing/2014/main" xmlns="" id="{72A15F60-7C3A-496E-BEBE-5A1AC40597B6}"/>
              </a:ext>
            </a:extLst>
          </p:cNvPr>
          <p:cNvSpPr txBox="1"/>
          <p:nvPr/>
        </p:nvSpPr>
        <p:spPr>
          <a:xfrm>
            <a:off x="8159438" y="2360202"/>
            <a:ext cx="1022135" cy="338554"/>
          </a:xfrm>
          <a:prstGeom prst="rect">
            <a:avLst/>
          </a:prstGeom>
          <a:noFill/>
        </p:spPr>
        <p:txBody>
          <a:bodyPr wrap="square" rtlCol="1">
            <a:spAutoFit/>
          </a:bodyPr>
          <a:lstStyle/>
          <a:p>
            <a:r>
              <a:rPr lang="en-US" sz="1600" dirty="0">
                <a:latin typeface="Comic Sans MS" panose="030F0702030302020204" pitchFamily="66" charset="0"/>
              </a:rPr>
              <a:t>animals</a:t>
            </a:r>
            <a:endParaRPr lang="he-IL" sz="1600" dirty="0">
              <a:latin typeface="Comic Sans MS" panose="030F0702030302020204" pitchFamily="66" charset="0"/>
            </a:endParaRPr>
          </a:p>
        </p:txBody>
      </p:sp>
      <p:sp>
        <p:nvSpPr>
          <p:cNvPr id="27" name="תיבת טקסט 26">
            <a:extLst>
              <a:ext uri="{FF2B5EF4-FFF2-40B4-BE49-F238E27FC236}">
                <a16:creationId xmlns:a16="http://schemas.microsoft.com/office/drawing/2014/main" xmlns="" id="{0529DD6C-A778-4475-8E6B-9E0A6EAE7EB4}"/>
              </a:ext>
            </a:extLst>
          </p:cNvPr>
          <p:cNvSpPr txBox="1"/>
          <p:nvPr/>
        </p:nvSpPr>
        <p:spPr>
          <a:xfrm>
            <a:off x="5660921" y="1495253"/>
            <a:ext cx="1022135" cy="369332"/>
          </a:xfrm>
          <a:prstGeom prst="rect">
            <a:avLst/>
          </a:prstGeom>
          <a:noFill/>
        </p:spPr>
        <p:txBody>
          <a:bodyPr wrap="square" rtlCol="1">
            <a:spAutoFit/>
          </a:bodyPr>
          <a:lstStyle/>
          <a:p>
            <a:r>
              <a:rPr lang="en-US" dirty="0">
                <a:latin typeface="Comic Sans MS" panose="030F0702030302020204" pitchFamily="66" charset="0"/>
              </a:rPr>
              <a:t>police</a:t>
            </a:r>
            <a:endParaRPr lang="he-IL" dirty="0">
              <a:latin typeface="Comic Sans MS" panose="030F0702030302020204" pitchFamily="66" charset="0"/>
            </a:endParaRPr>
          </a:p>
        </p:txBody>
      </p:sp>
      <p:sp>
        <p:nvSpPr>
          <p:cNvPr id="29" name="תיבת טקסט 28">
            <a:extLst>
              <a:ext uri="{FF2B5EF4-FFF2-40B4-BE49-F238E27FC236}">
                <a16:creationId xmlns:a16="http://schemas.microsoft.com/office/drawing/2014/main" xmlns="" id="{DD9A14B8-2424-4C09-AD6A-3739A9A80651}"/>
              </a:ext>
            </a:extLst>
          </p:cNvPr>
          <p:cNvSpPr txBox="1"/>
          <p:nvPr/>
        </p:nvSpPr>
        <p:spPr>
          <a:xfrm>
            <a:off x="3378244" y="875323"/>
            <a:ext cx="2636336" cy="338554"/>
          </a:xfrm>
          <a:prstGeom prst="rect">
            <a:avLst/>
          </a:prstGeom>
          <a:noFill/>
        </p:spPr>
        <p:txBody>
          <a:bodyPr wrap="square" rtlCol="1">
            <a:spAutoFit/>
          </a:bodyPr>
          <a:lstStyle/>
          <a:p>
            <a:r>
              <a:rPr lang="en-US" sz="1600" dirty="0">
                <a:latin typeface="Comic Sans MS" panose="030F0702030302020204" pitchFamily="66" charset="0"/>
              </a:rPr>
              <a:t>Lesson 81: Schwa Vowels</a:t>
            </a:r>
            <a:endParaRPr lang="he-IL" sz="1600" dirty="0">
              <a:latin typeface="Comic Sans MS" panose="030F0702030302020204" pitchFamily="66" charset="0"/>
            </a:endParaRPr>
          </a:p>
        </p:txBody>
      </p:sp>
      <p:sp>
        <p:nvSpPr>
          <p:cNvPr id="30" name="תיבת טקסט 29">
            <a:extLst>
              <a:ext uri="{FF2B5EF4-FFF2-40B4-BE49-F238E27FC236}">
                <a16:creationId xmlns:a16="http://schemas.microsoft.com/office/drawing/2014/main" xmlns="" id="{D84888FE-040D-4CD3-B849-687DFB192124}"/>
              </a:ext>
            </a:extLst>
          </p:cNvPr>
          <p:cNvSpPr txBox="1"/>
          <p:nvPr/>
        </p:nvSpPr>
        <p:spPr>
          <a:xfrm>
            <a:off x="7311819" y="6026903"/>
            <a:ext cx="3608878" cy="261610"/>
          </a:xfrm>
          <a:prstGeom prst="rect">
            <a:avLst/>
          </a:prstGeom>
          <a:noFill/>
        </p:spPr>
        <p:txBody>
          <a:bodyPr wrap="square" rtlCol="1">
            <a:spAutoFit/>
          </a:bodyPr>
          <a:lstStyle/>
          <a:p>
            <a:r>
              <a:rPr lang="en-US" sz="1100" dirty="0">
                <a:latin typeface="Comic Sans MS" panose="030F0702030302020204" pitchFamily="66" charset="0"/>
              </a:rPr>
              <a:t>Katie Hodari &amp; Joanie Yogev</a:t>
            </a:r>
            <a:endParaRPr lang="he-IL" sz="1100" dirty="0">
              <a:latin typeface="Comic Sans MS" panose="030F0702030302020204" pitchFamily="66" charset="0"/>
            </a:endParaRPr>
          </a:p>
        </p:txBody>
      </p:sp>
      <p:sp>
        <p:nvSpPr>
          <p:cNvPr id="31" name="תיבת טקסט 30">
            <a:extLst>
              <a:ext uri="{FF2B5EF4-FFF2-40B4-BE49-F238E27FC236}">
                <a16:creationId xmlns:a16="http://schemas.microsoft.com/office/drawing/2014/main" xmlns="" id="{415D53FE-721E-4A57-83D0-BF3F037B7E99}"/>
              </a:ext>
            </a:extLst>
          </p:cNvPr>
          <p:cNvSpPr txBox="1"/>
          <p:nvPr/>
        </p:nvSpPr>
        <p:spPr>
          <a:xfrm>
            <a:off x="4661575" y="1703745"/>
            <a:ext cx="1022135" cy="292388"/>
          </a:xfrm>
          <a:prstGeom prst="rect">
            <a:avLst/>
          </a:prstGeom>
          <a:noFill/>
        </p:spPr>
        <p:txBody>
          <a:bodyPr wrap="square" rtlCol="1">
            <a:spAutoFit/>
          </a:bodyPr>
          <a:lstStyle/>
          <a:p>
            <a:r>
              <a:rPr lang="en-US" sz="1300" dirty="0">
                <a:latin typeface="Comic Sans MS" panose="030F0702030302020204" pitchFamily="66" charset="0"/>
              </a:rPr>
              <a:t>pharmacy</a:t>
            </a:r>
            <a:endParaRPr lang="he-IL" sz="1300" dirty="0">
              <a:latin typeface="Comic Sans MS" panose="030F0702030302020204" pitchFamily="66" charset="0"/>
            </a:endParaRPr>
          </a:p>
        </p:txBody>
      </p:sp>
      <p:sp>
        <p:nvSpPr>
          <p:cNvPr id="32" name="תיבת טקסט 31">
            <a:extLst>
              <a:ext uri="{FF2B5EF4-FFF2-40B4-BE49-F238E27FC236}">
                <a16:creationId xmlns:a16="http://schemas.microsoft.com/office/drawing/2014/main" xmlns="" id="{78CE2E59-36D6-4D90-9850-83C14D241B80}"/>
              </a:ext>
            </a:extLst>
          </p:cNvPr>
          <p:cNvSpPr txBox="1"/>
          <p:nvPr/>
        </p:nvSpPr>
        <p:spPr>
          <a:xfrm>
            <a:off x="4390557" y="5154255"/>
            <a:ext cx="1022135" cy="369332"/>
          </a:xfrm>
          <a:prstGeom prst="rect">
            <a:avLst/>
          </a:prstGeom>
          <a:noFill/>
        </p:spPr>
        <p:txBody>
          <a:bodyPr wrap="square" rtlCol="1">
            <a:spAutoFit/>
          </a:bodyPr>
          <a:lstStyle/>
          <a:p>
            <a:r>
              <a:rPr lang="en-US" dirty="0">
                <a:latin typeface="Comic Sans MS" panose="030F0702030302020204" pitchFamily="66" charset="0"/>
              </a:rPr>
              <a:t>reason</a:t>
            </a:r>
            <a:endParaRPr lang="he-IL" dirty="0">
              <a:latin typeface="Comic Sans MS" panose="030F0702030302020204" pitchFamily="66" charset="0"/>
            </a:endParaRPr>
          </a:p>
        </p:txBody>
      </p:sp>
      <p:sp>
        <p:nvSpPr>
          <p:cNvPr id="33" name="תיבת טקסט 32">
            <a:extLst>
              <a:ext uri="{FF2B5EF4-FFF2-40B4-BE49-F238E27FC236}">
                <a16:creationId xmlns:a16="http://schemas.microsoft.com/office/drawing/2014/main" xmlns="" id="{1A5B3F97-83BC-4D06-AD34-527907A9AFA4}"/>
              </a:ext>
            </a:extLst>
          </p:cNvPr>
          <p:cNvSpPr txBox="1"/>
          <p:nvPr/>
        </p:nvSpPr>
        <p:spPr>
          <a:xfrm>
            <a:off x="2476990" y="5393474"/>
            <a:ext cx="1022135" cy="369332"/>
          </a:xfrm>
          <a:prstGeom prst="rect">
            <a:avLst/>
          </a:prstGeom>
          <a:noFill/>
        </p:spPr>
        <p:txBody>
          <a:bodyPr wrap="square" rtlCol="1">
            <a:spAutoFit/>
          </a:bodyPr>
          <a:lstStyle/>
          <a:p>
            <a:r>
              <a:rPr lang="en-US" dirty="0">
                <a:latin typeface="Comic Sans MS" panose="030F0702030302020204" pitchFamily="66" charset="0"/>
              </a:rPr>
              <a:t>animals</a:t>
            </a:r>
            <a:endParaRPr lang="he-IL" dirty="0">
              <a:latin typeface="Comic Sans MS" panose="030F0702030302020204" pitchFamily="66" charset="0"/>
            </a:endParaRPr>
          </a:p>
        </p:txBody>
      </p:sp>
      <p:sp>
        <p:nvSpPr>
          <p:cNvPr id="34" name="תיבת טקסט 33">
            <a:extLst>
              <a:ext uri="{FF2B5EF4-FFF2-40B4-BE49-F238E27FC236}">
                <a16:creationId xmlns:a16="http://schemas.microsoft.com/office/drawing/2014/main" xmlns="" id="{898D221B-1B23-421C-9B4E-FBE00DEE5FFD}"/>
              </a:ext>
            </a:extLst>
          </p:cNvPr>
          <p:cNvSpPr txBox="1"/>
          <p:nvPr/>
        </p:nvSpPr>
        <p:spPr>
          <a:xfrm>
            <a:off x="907954" y="4591110"/>
            <a:ext cx="1022135" cy="292388"/>
          </a:xfrm>
          <a:prstGeom prst="rect">
            <a:avLst/>
          </a:prstGeom>
          <a:noFill/>
        </p:spPr>
        <p:txBody>
          <a:bodyPr wrap="square" rtlCol="1">
            <a:spAutoFit/>
          </a:bodyPr>
          <a:lstStyle/>
          <a:p>
            <a:r>
              <a:rPr lang="en-US" sz="1300" dirty="0">
                <a:latin typeface="Comic Sans MS" panose="030F0702030302020204" pitchFamily="66" charset="0"/>
              </a:rPr>
              <a:t>pharmacy</a:t>
            </a:r>
            <a:endParaRPr lang="he-IL" sz="1300" dirty="0">
              <a:latin typeface="Comic Sans MS" panose="030F0702030302020204" pitchFamily="66" charset="0"/>
            </a:endParaRPr>
          </a:p>
        </p:txBody>
      </p:sp>
      <p:sp>
        <p:nvSpPr>
          <p:cNvPr id="35" name="תיבת טקסט 34">
            <a:extLst>
              <a:ext uri="{FF2B5EF4-FFF2-40B4-BE49-F238E27FC236}">
                <a16:creationId xmlns:a16="http://schemas.microsoft.com/office/drawing/2014/main" xmlns="" id="{1E21C430-8F95-4DD2-A1BA-E8C4FDDDFB9A}"/>
              </a:ext>
            </a:extLst>
          </p:cNvPr>
          <p:cNvSpPr txBox="1"/>
          <p:nvPr/>
        </p:nvSpPr>
        <p:spPr>
          <a:xfrm>
            <a:off x="5291266" y="3318842"/>
            <a:ext cx="1022135" cy="369332"/>
          </a:xfrm>
          <a:prstGeom prst="rect">
            <a:avLst/>
          </a:prstGeom>
          <a:noFill/>
        </p:spPr>
        <p:txBody>
          <a:bodyPr wrap="square" rtlCol="1">
            <a:spAutoFit/>
          </a:bodyPr>
          <a:lstStyle/>
          <a:p>
            <a:r>
              <a:rPr lang="en-US" dirty="0">
                <a:latin typeface="Comic Sans MS" panose="030F0702030302020204" pitchFamily="66" charset="0"/>
              </a:rPr>
              <a:t>idea                                </a:t>
            </a:r>
            <a:endParaRPr lang="he-IL" dirty="0">
              <a:latin typeface="Comic Sans MS" panose="030F0702030302020204" pitchFamily="66" charset="0"/>
            </a:endParaRPr>
          </a:p>
        </p:txBody>
      </p:sp>
      <p:sp>
        <p:nvSpPr>
          <p:cNvPr id="36" name="תיבת טקסט 35">
            <a:extLst>
              <a:ext uri="{FF2B5EF4-FFF2-40B4-BE49-F238E27FC236}">
                <a16:creationId xmlns:a16="http://schemas.microsoft.com/office/drawing/2014/main" xmlns="" id="{40CC98C8-6C1D-4B1A-964B-21955AF48FBC}"/>
              </a:ext>
            </a:extLst>
          </p:cNvPr>
          <p:cNvSpPr txBox="1"/>
          <p:nvPr/>
        </p:nvSpPr>
        <p:spPr>
          <a:xfrm>
            <a:off x="2867176" y="1727578"/>
            <a:ext cx="1022135" cy="369332"/>
          </a:xfrm>
          <a:prstGeom prst="rect">
            <a:avLst/>
          </a:prstGeom>
          <a:noFill/>
        </p:spPr>
        <p:txBody>
          <a:bodyPr wrap="square" rtlCol="1">
            <a:spAutoFit/>
          </a:bodyPr>
          <a:lstStyle/>
          <a:p>
            <a:r>
              <a:rPr lang="en-US" dirty="0">
                <a:latin typeface="Comic Sans MS" panose="030F0702030302020204" pitchFamily="66" charset="0"/>
              </a:rPr>
              <a:t>idea                                </a:t>
            </a:r>
            <a:endParaRPr lang="he-IL" dirty="0">
              <a:latin typeface="Comic Sans MS" panose="030F0702030302020204" pitchFamily="66" charset="0"/>
            </a:endParaRPr>
          </a:p>
        </p:txBody>
      </p:sp>
      <p:sp>
        <p:nvSpPr>
          <p:cNvPr id="37" name="תיבת טקסט 36">
            <a:extLst>
              <a:ext uri="{FF2B5EF4-FFF2-40B4-BE49-F238E27FC236}">
                <a16:creationId xmlns:a16="http://schemas.microsoft.com/office/drawing/2014/main" xmlns="" id="{53A01B20-6D9D-4FAC-A79A-A4316A198563}"/>
              </a:ext>
            </a:extLst>
          </p:cNvPr>
          <p:cNvSpPr txBox="1"/>
          <p:nvPr/>
        </p:nvSpPr>
        <p:spPr>
          <a:xfrm>
            <a:off x="7926729" y="3133587"/>
            <a:ext cx="1022135" cy="338554"/>
          </a:xfrm>
          <a:prstGeom prst="rect">
            <a:avLst/>
          </a:prstGeom>
          <a:noFill/>
        </p:spPr>
        <p:txBody>
          <a:bodyPr wrap="square" rtlCol="1">
            <a:spAutoFit/>
          </a:bodyPr>
          <a:lstStyle/>
          <a:p>
            <a:r>
              <a:rPr lang="en-US" sz="1600" dirty="0">
                <a:latin typeface="Comic Sans MS" panose="030F0702030302020204" pitchFamily="66" charset="0"/>
              </a:rPr>
              <a:t>terrible</a:t>
            </a:r>
            <a:endParaRPr lang="he-IL" sz="1600" dirty="0">
              <a:latin typeface="Comic Sans MS" panose="030F0702030302020204" pitchFamily="66" charset="0"/>
            </a:endParaRPr>
          </a:p>
        </p:txBody>
      </p:sp>
      <p:sp>
        <p:nvSpPr>
          <p:cNvPr id="38" name="תיבת טקסט 37">
            <a:extLst>
              <a:ext uri="{FF2B5EF4-FFF2-40B4-BE49-F238E27FC236}">
                <a16:creationId xmlns:a16="http://schemas.microsoft.com/office/drawing/2014/main" xmlns="" id="{6CCFF9D1-0B12-4137-910E-5976BB1701BA}"/>
              </a:ext>
            </a:extLst>
          </p:cNvPr>
          <p:cNvSpPr txBox="1"/>
          <p:nvPr/>
        </p:nvSpPr>
        <p:spPr>
          <a:xfrm>
            <a:off x="7483108" y="1679919"/>
            <a:ext cx="1022135" cy="338554"/>
          </a:xfrm>
          <a:prstGeom prst="rect">
            <a:avLst/>
          </a:prstGeom>
          <a:noFill/>
        </p:spPr>
        <p:txBody>
          <a:bodyPr wrap="square" rtlCol="1">
            <a:spAutoFit/>
          </a:bodyPr>
          <a:lstStyle/>
          <a:p>
            <a:r>
              <a:rPr lang="en-US" sz="1600" dirty="0">
                <a:latin typeface="Comic Sans MS" panose="030F0702030302020204" pitchFamily="66" charset="0"/>
              </a:rPr>
              <a:t>hospital</a:t>
            </a:r>
            <a:endParaRPr lang="he-IL" sz="1600" dirty="0">
              <a:latin typeface="Comic Sans MS" panose="030F0702030302020204" pitchFamily="66" charset="0"/>
            </a:endParaRPr>
          </a:p>
        </p:txBody>
      </p:sp>
    </p:spTree>
    <p:extLst>
      <p:ext uri="{BB962C8B-B14F-4D97-AF65-F5344CB8AC3E}">
        <p14:creationId xmlns:p14="http://schemas.microsoft.com/office/powerpoint/2010/main" val="321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xmlns="" id="{6042B356-3D8C-4F61-AA80-024F26011D35}"/>
              </a:ext>
            </a:extLst>
          </p:cNvPr>
          <p:cNvPicPr>
            <a:picLocks noChangeAspect="1"/>
          </p:cNvPicPr>
          <p:nvPr/>
        </p:nvPicPr>
        <p:blipFill rotWithShape="1">
          <a:blip r:embed="rId2">
            <a:biLevel thresh="75000"/>
            <a:extLst>
              <a:ext uri="{28A0092B-C50C-407E-A947-70E740481C1C}">
                <a14:useLocalDpi xmlns:a14="http://schemas.microsoft.com/office/drawing/2010/main" val="0"/>
              </a:ext>
            </a:extLst>
          </a:blip>
          <a:srcRect r="1199"/>
          <a:stretch/>
        </p:blipFill>
        <p:spPr>
          <a:xfrm>
            <a:off x="-102750" y="1"/>
            <a:ext cx="10008750" cy="6898862"/>
          </a:xfrm>
          <a:prstGeom prst="rect">
            <a:avLst/>
          </a:prstGeom>
        </p:spPr>
      </p:pic>
      <p:sp>
        <p:nvSpPr>
          <p:cNvPr id="4" name="מלבן 3">
            <a:extLst>
              <a:ext uri="{FF2B5EF4-FFF2-40B4-BE49-F238E27FC236}">
                <a16:creationId xmlns:a16="http://schemas.microsoft.com/office/drawing/2014/main" xmlns="" id="{2D0482DB-596D-4BC7-80E5-8F23272B04FA}"/>
              </a:ext>
            </a:extLst>
          </p:cNvPr>
          <p:cNvSpPr/>
          <p:nvPr/>
        </p:nvSpPr>
        <p:spPr>
          <a:xfrm>
            <a:off x="7759337" y="5771475"/>
            <a:ext cx="1356921" cy="3222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5" name="Picture 2" descr="תוצאת תמונה עבור chocolate clipart black and white">
            <a:extLst>
              <a:ext uri="{FF2B5EF4-FFF2-40B4-BE49-F238E27FC236}">
                <a16:creationId xmlns:a16="http://schemas.microsoft.com/office/drawing/2014/main" xmlns="" id="{C7A8ADE6-D2F4-45D9-9143-4D14AE1F02E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266" t="9184" r="10938" b="9184"/>
          <a:stretch/>
        </p:blipFill>
        <p:spPr bwMode="auto">
          <a:xfrm rot="18873635">
            <a:off x="6406645" y="4872395"/>
            <a:ext cx="474445" cy="532089"/>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xmlns="" id="{CF78F7E9-9241-469D-AF29-FC9B2737B386}"/>
              </a:ext>
            </a:extLst>
          </p:cNvPr>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20905754">
            <a:off x="3612371" y="5478497"/>
            <a:ext cx="717475" cy="468908"/>
          </a:xfrm>
          <a:prstGeom prst="rect">
            <a:avLst/>
          </a:prstGeom>
        </p:spPr>
      </p:pic>
      <p:pic>
        <p:nvPicPr>
          <p:cNvPr id="7" name="Picture 8" descr="תוצאת תמונה עבור garden clipart black and white">
            <a:extLst>
              <a:ext uri="{FF2B5EF4-FFF2-40B4-BE49-F238E27FC236}">
                <a16:creationId xmlns:a16="http://schemas.microsoft.com/office/drawing/2014/main" xmlns="" id="{BA3A8AC8-75D9-4D2A-8396-8DD52CB26FB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3298">
            <a:off x="4426609" y="3078969"/>
            <a:ext cx="552252" cy="552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תוצאת תמונה עבור terrible emoji  clipart black and white">
            <a:extLst>
              <a:ext uri="{FF2B5EF4-FFF2-40B4-BE49-F238E27FC236}">
                <a16:creationId xmlns:a16="http://schemas.microsoft.com/office/drawing/2014/main" xmlns="" id="{FE9CC12D-AD86-4E12-99E9-16D8F4C5199A}"/>
              </a:ext>
            </a:extLst>
          </p:cNvPr>
          <p:cNvPicPr>
            <a:picLocks noChangeAspect="1" noChangeArrowheads="1"/>
          </p:cNvPicPr>
          <p:nvPr/>
        </p:nvPicPr>
        <p:blipFill>
          <a:blip r:embed="rId7" cstate="print">
            <a:clrChange>
              <a:clrFrom>
                <a:srgbClr val="F6F6F6"/>
              </a:clrFrom>
              <a:clrTo>
                <a:srgbClr val="F6F6F6">
                  <a:alpha val="0"/>
                </a:srgbClr>
              </a:clrTo>
            </a:clrChange>
            <a:grayscl/>
            <a:extLst>
              <a:ext uri="{28A0092B-C50C-407E-A947-70E740481C1C}">
                <a14:useLocalDpi xmlns:a14="http://schemas.microsoft.com/office/drawing/2010/main" val="0"/>
              </a:ext>
            </a:extLst>
          </a:blip>
          <a:srcRect/>
          <a:stretch>
            <a:fillRect/>
          </a:stretch>
        </p:blipFill>
        <p:spPr bwMode="auto">
          <a:xfrm rot="20720637">
            <a:off x="1629658" y="2807705"/>
            <a:ext cx="550409" cy="4658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תוצאת תמונה עבור idea clipart black and white">
            <a:extLst>
              <a:ext uri="{FF2B5EF4-FFF2-40B4-BE49-F238E27FC236}">
                <a16:creationId xmlns:a16="http://schemas.microsoft.com/office/drawing/2014/main" xmlns="" id="{91B5926B-F8B2-4515-BCDA-911640A30CEF}"/>
              </a:ext>
            </a:extLst>
          </p:cNvPr>
          <p:cNvPicPr>
            <a:picLocks noChangeAspect="1" noChangeArrowheads="1"/>
          </p:cNvPicPr>
          <p:nvPr/>
        </p:nvPicPr>
        <p:blipFill>
          <a:blip r:embed="rId8"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rot="435187">
            <a:off x="1180370" y="4431417"/>
            <a:ext cx="477307" cy="679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תוצאת תמונה עבור hospital clipart esl">
            <a:extLst>
              <a:ext uri="{FF2B5EF4-FFF2-40B4-BE49-F238E27FC236}">
                <a16:creationId xmlns:a16="http://schemas.microsoft.com/office/drawing/2014/main" xmlns="" id="{BA03F1DB-05D0-4EFF-A5A7-4E8A94249BE8}"/>
              </a:ext>
            </a:extLst>
          </p:cNvPr>
          <p:cNvPicPr>
            <a:picLocks noChangeAspect="1" noChangeArrowheads="1"/>
          </p:cNvPicPr>
          <p:nvPr/>
        </p:nvPicPr>
        <p:blipFill>
          <a:blip r:embed="rId9" cstate="print">
            <a:clrChange>
              <a:clrFrom>
                <a:srgbClr val="FFFFFF"/>
              </a:clrFrom>
              <a:clrTo>
                <a:srgbClr val="FFFFFF">
                  <a:alpha val="0"/>
                </a:srgbClr>
              </a:clrTo>
            </a:clrChange>
            <a:grayscl/>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643894">
            <a:off x="6733923" y="1276291"/>
            <a:ext cx="601814" cy="43798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קבוצה 10">
            <a:extLst>
              <a:ext uri="{FF2B5EF4-FFF2-40B4-BE49-F238E27FC236}">
                <a16:creationId xmlns:a16="http://schemas.microsoft.com/office/drawing/2014/main" xmlns="" id="{665F5977-556D-45A9-BCD5-0A4A56954A18}"/>
              </a:ext>
            </a:extLst>
          </p:cNvPr>
          <p:cNvGrpSpPr/>
          <p:nvPr/>
        </p:nvGrpSpPr>
        <p:grpSpPr>
          <a:xfrm>
            <a:off x="4317186" y="4955305"/>
            <a:ext cx="796947" cy="711395"/>
            <a:chOff x="767056" y="5907394"/>
            <a:chExt cx="940954" cy="929047"/>
          </a:xfrm>
        </p:grpSpPr>
        <p:pic>
          <p:nvPicPr>
            <p:cNvPr id="12" name="Picture 20" descr="תוצאת תמונה עבור police woman clipart black and white">
              <a:extLst>
                <a:ext uri="{FF2B5EF4-FFF2-40B4-BE49-F238E27FC236}">
                  <a16:creationId xmlns:a16="http://schemas.microsoft.com/office/drawing/2014/main" xmlns="" id="{008A851D-FECA-406E-BC9F-4A31AFF14B27}"/>
                </a:ext>
              </a:extLst>
            </p:cNvPr>
            <p:cNvPicPr>
              <a:picLocks noChangeAspect="1" noChangeArrowheads="1"/>
            </p:cNvPicPr>
            <p:nvPr/>
          </p:nvPicPr>
          <p:blipFill>
            <a:blip r:embed="rId11"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767056" y="5907394"/>
              <a:ext cx="929047" cy="9290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תוצאת תמונה עבור policeman clipart black and white">
              <a:extLst>
                <a:ext uri="{FF2B5EF4-FFF2-40B4-BE49-F238E27FC236}">
                  <a16:creationId xmlns:a16="http://schemas.microsoft.com/office/drawing/2014/main" xmlns="" id="{42DC2530-FD5E-45D5-80A6-4421E23FB862}"/>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3101" y="5984378"/>
              <a:ext cx="364909" cy="76571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תמונה 19">
            <a:extLst>
              <a:ext uri="{FF2B5EF4-FFF2-40B4-BE49-F238E27FC236}">
                <a16:creationId xmlns:a16="http://schemas.microsoft.com/office/drawing/2014/main" xmlns="" id="{FFB6BE70-BC11-47FD-A447-822DECBB743B}"/>
              </a:ext>
            </a:extLst>
          </p:cNvPr>
          <p:cNvPicPr>
            <a:picLocks noChangeAspect="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474417" y="2720655"/>
            <a:ext cx="323701" cy="309723"/>
          </a:xfrm>
          <a:prstGeom prst="rect">
            <a:avLst/>
          </a:prstGeom>
        </p:spPr>
      </p:pic>
      <p:pic>
        <p:nvPicPr>
          <p:cNvPr id="21" name="Picture 24" descr="תוצאת תמונה עבור market clipart black and white">
            <a:extLst>
              <a:ext uri="{FF2B5EF4-FFF2-40B4-BE49-F238E27FC236}">
                <a16:creationId xmlns:a16="http://schemas.microsoft.com/office/drawing/2014/main" xmlns="" id="{3C5AADF2-CE38-4423-859D-D45F57C1718A}"/>
              </a:ext>
            </a:extLst>
          </p:cNvPr>
          <p:cNvPicPr>
            <a:picLocks noChangeAspect="1" noChangeArrowheads="1"/>
          </p:cNvPicPr>
          <p:nvPr/>
        </p:nvPicPr>
        <p:blipFill rotWithShape="1">
          <a:blip r:embed="rId1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b="13115"/>
          <a:stretch/>
        </p:blipFill>
        <p:spPr bwMode="auto">
          <a:xfrm>
            <a:off x="8092539" y="3102060"/>
            <a:ext cx="526420" cy="5420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3" name="Picture 26" descr="תוצאת תמונה עבור animals clipart black and white">
            <a:extLst>
              <a:ext uri="{FF2B5EF4-FFF2-40B4-BE49-F238E27FC236}">
                <a16:creationId xmlns:a16="http://schemas.microsoft.com/office/drawing/2014/main" xmlns="" id="{23E1ED0F-D5E7-4E97-88D8-464072712D28}"/>
              </a:ext>
            </a:extLst>
          </p:cNvPr>
          <p:cNvPicPr>
            <a:picLocks noChangeAspect="1" noChangeArrowheads="1"/>
          </p:cNvPicPr>
          <p:nvPr/>
        </p:nvPicPr>
        <p:blipFill>
          <a:blip r:embed="rId1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2546798" y="5288509"/>
            <a:ext cx="818383" cy="6241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8" descr="תוצאת תמונה עבור pharmacist clipart black and white">
            <a:extLst>
              <a:ext uri="{FF2B5EF4-FFF2-40B4-BE49-F238E27FC236}">
                <a16:creationId xmlns:a16="http://schemas.microsoft.com/office/drawing/2014/main" xmlns="" id="{BBE0DED0-C1DD-47BA-A2C2-845DA005CD6E}"/>
              </a:ext>
            </a:extLst>
          </p:cNvPr>
          <p:cNvPicPr>
            <a:picLocks noChangeAspect="1" noChangeArrowheads="1"/>
          </p:cNvPicPr>
          <p:nvPr/>
        </p:nvPicPr>
        <p:blipFill>
          <a:blip r:embed="rId16" cstate="print">
            <a:clrChange>
              <a:clrFrom>
                <a:srgbClr val="2F6496"/>
              </a:clrFrom>
              <a:clrTo>
                <a:srgbClr val="2F6496">
                  <a:alpha val="0"/>
                </a:srgbClr>
              </a:clrTo>
            </a:clrChange>
            <a:biLevel thresh="50000"/>
            <a:extLst>
              <a:ext uri="{28A0092B-C50C-407E-A947-70E740481C1C}">
                <a14:useLocalDpi xmlns:a14="http://schemas.microsoft.com/office/drawing/2010/main" val="0"/>
              </a:ext>
            </a:extLst>
          </a:blip>
          <a:srcRect/>
          <a:stretch>
            <a:fillRect/>
          </a:stretch>
        </p:blipFill>
        <p:spPr bwMode="auto">
          <a:xfrm>
            <a:off x="5363924" y="3136710"/>
            <a:ext cx="607744" cy="6663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תוצאת תמונה עבור animals clipart black and white">
            <a:extLst>
              <a:ext uri="{FF2B5EF4-FFF2-40B4-BE49-F238E27FC236}">
                <a16:creationId xmlns:a16="http://schemas.microsoft.com/office/drawing/2014/main" xmlns="" id="{31B6DA21-D2D6-47F2-90EF-4878C8EB9447}"/>
              </a:ext>
            </a:extLst>
          </p:cNvPr>
          <p:cNvPicPr>
            <a:picLocks noChangeAspect="1" noChangeArrowheads="1"/>
          </p:cNvPicPr>
          <p:nvPr/>
        </p:nvPicPr>
        <p:blipFill>
          <a:blip r:embed="rId15"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2817884" y="1489688"/>
            <a:ext cx="818383" cy="624137"/>
          </a:xfrm>
          <a:prstGeom prst="rect">
            <a:avLst/>
          </a:prstGeom>
          <a:noFill/>
          <a:extLst>
            <a:ext uri="{909E8E84-426E-40DD-AFC4-6F175D3DCCD1}">
              <a14:hiddenFill xmlns:a14="http://schemas.microsoft.com/office/drawing/2010/main">
                <a:solidFill>
                  <a:srgbClr val="FFFFFF"/>
                </a:solidFill>
              </a14:hiddenFill>
            </a:ext>
          </a:extLst>
        </p:spPr>
      </p:pic>
      <p:sp>
        <p:nvSpPr>
          <p:cNvPr id="29" name="תיבת טקסט 28">
            <a:extLst>
              <a:ext uri="{FF2B5EF4-FFF2-40B4-BE49-F238E27FC236}">
                <a16:creationId xmlns:a16="http://schemas.microsoft.com/office/drawing/2014/main" xmlns="" id="{DD9A14B8-2424-4C09-AD6A-3739A9A80651}"/>
              </a:ext>
            </a:extLst>
          </p:cNvPr>
          <p:cNvSpPr txBox="1"/>
          <p:nvPr/>
        </p:nvSpPr>
        <p:spPr>
          <a:xfrm>
            <a:off x="3378244" y="875323"/>
            <a:ext cx="2636336" cy="338554"/>
          </a:xfrm>
          <a:prstGeom prst="rect">
            <a:avLst/>
          </a:prstGeom>
          <a:noFill/>
        </p:spPr>
        <p:txBody>
          <a:bodyPr wrap="square" rtlCol="1">
            <a:spAutoFit/>
          </a:bodyPr>
          <a:lstStyle/>
          <a:p>
            <a:r>
              <a:rPr lang="en-US" sz="1600" dirty="0">
                <a:latin typeface="Comic Sans MS" panose="030F0702030302020204" pitchFamily="66" charset="0"/>
              </a:rPr>
              <a:t>Lesson 81: Schwa Vowels</a:t>
            </a:r>
            <a:endParaRPr lang="he-IL" sz="1600" dirty="0">
              <a:latin typeface="Comic Sans MS" panose="030F0702030302020204" pitchFamily="66" charset="0"/>
            </a:endParaRPr>
          </a:p>
        </p:txBody>
      </p:sp>
      <p:sp>
        <p:nvSpPr>
          <p:cNvPr id="30" name="תיבת טקסט 29">
            <a:extLst>
              <a:ext uri="{FF2B5EF4-FFF2-40B4-BE49-F238E27FC236}">
                <a16:creationId xmlns:a16="http://schemas.microsoft.com/office/drawing/2014/main" xmlns="" id="{D84888FE-040D-4CD3-B849-687DFB192124}"/>
              </a:ext>
            </a:extLst>
          </p:cNvPr>
          <p:cNvSpPr txBox="1"/>
          <p:nvPr/>
        </p:nvSpPr>
        <p:spPr>
          <a:xfrm>
            <a:off x="7311819" y="6026903"/>
            <a:ext cx="3608878" cy="261610"/>
          </a:xfrm>
          <a:prstGeom prst="rect">
            <a:avLst/>
          </a:prstGeom>
          <a:noFill/>
        </p:spPr>
        <p:txBody>
          <a:bodyPr wrap="square" rtlCol="1">
            <a:spAutoFit/>
          </a:bodyPr>
          <a:lstStyle/>
          <a:p>
            <a:r>
              <a:rPr lang="en-US" sz="1100" dirty="0">
                <a:latin typeface="Comic Sans MS" panose="030F0702030302020204" pitchFamily="66" charset="0"/>
              </a:rPr>
              <a:t>Katie Hodari &amp; Joanie Yogev</a:t>
            </a:r>
            <a:endParaRPr lang="he-IL" sz="1100" dirty="0">
              <a:latin typeface="Comic Sans MS" panose="030F0702030302020204" pitchFamily="66" charset="0"/>
            </a:endParaRPr>
          </a:p>
        </p:txBody>
      </p:sp>
      <p:pic>
        <p:nvPicPr>
          <p:cNvPr id="32" name="Picture 2" descr="תוצאת תמונה עבור chocolate clipart black and white">
            <a:extLst>
              <a:ext uri="{FF2B5EF4-FFF2-40B4-BE49-F238E27FC236}">
                <a16:creationId xmlns:a16="http://schemas.microsoft.com/office/drawing/2014/main" xmlns="" id="{CF78A76C-68EF-411B-B355-25A2AFF3291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266" t="9184" r="10938" b="9184"/>
          <a:stretch/>
        </p:blipFill>
        <p:spPr bwMode="auto">
          <a:xfrm rot="18873635">
            <a:off x="8391037" y="2317142"/>
            <a:ext cx="474445" cy="53208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קבוצה 32">
            <a:extLst>
              <a:ext uri="{FF2B5EF4-FFF2-40B4-BE49-F238E27FC236}">
                <a16:creationId xmlns:a16="http://schemas.microsoft.com/office/drawing/2014/main" xmlns="" id="{83F7E0B3-0AFF-46B4-9ED9-91B41BF75AE5}"/>
              </a:ext>
            </a:extLst>
          </p:cNvPr>
          <p:cNvGrpSpPr/>
          <p:nvPr/>
        </p:nvGrpSpPr>
        <p:grpSpPr>
          <a:xfrm>
            <a:off x="7452036" y="1516094"/>
            <a:ext cx="796947" cy="711395"/>
            <a:chOff x="767056" y="5907394"/>
            <a:chExt cx="940954" cy="929047"/>
          </a:xfrm>
        </p:grpSpPr>
        <p:pic>
          <p:nvPicPr>
            <p:cNvPr id="34" name="Picture 20" descr="תוצאת תמונה עבור police woman clipart black and white">
              <a:extLst>
                <a:ext uri="{FF2B5EF4-FFF2-40B4-BE49-F238E27FC236}">
                  <a16:creationId xmlns:a16="http://schemas.microsoft.com/office/drawing/2014/main" xmlns="" id="{668EC80E-5788-491D-B6DC-4309F6132DB8}"/>
                </a:ext>
              </a:extLst>
            </p:cNvPr>
            <p:cNvPicPr>
              <a:picLocks noChangeAspect="1" noChangeArrowheads="1"/>
            </p:cNvPicPr>
            <p:nvPr/>
          </p:nvPicPr>
          <p:blipFill>
            <a:blip r:embed="rId11"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767056" y="5907394"/>
              <a:ext cx="929047" cy="9290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תוצאת תמונה עבור policeman clipart black and white">
              <a:extLst>
                <a:ext uri="{FF2B5EF4-FFF2-40B4-BE49-F238E27FC236}">
                  <a16:creationId xmlns:a16="http://schemas.microsoft.com/office/drawing/2014/main" xmlns="" id="{E2015C30-A769-4040-B989-23C7BD9CD5CC}"/>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3101" y="5984378"/>
              <a:ext cx="364909" cy="765710"/>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תמונה 35">
            <a:extLst>
              <a:ext uri="{FF2B5EF4-FFF2-40B4-BE49-F238E27FC236}">
                <a16:creationId xmlns:a16="http://schemas.microsoft.com/office/drawing/2014/main" xmlns="" id="{7B8DD2ED-8158-481B-979E-12EEFC2C8A2F}"/>
              </a:ext>
            </a:extLst>
          </p:cNvPr>
          <p:cNvPicPr>
            <a:picLocks noChangeAspect="1"/>
          </p:cNvPicPr>
          <p:nvPr/>
        </p:nvPicPr>
        <p:blipFill>
          <a:blip r:embed="rId17" cstate="print">
            <a:duotone>
              <a:prstClr val="black"/>
              <a:schemeClr val="tx1">
                <a:tint val="45000"/>
                <a:satMod val="400000"/>
              </a:schemeClr>
            </a:duotone>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tretch>
            <a:fillRect/>
          </a:stretch>
        </p:blipFill>
        <p:spPr>
          <a:xfrm rot="20905754">
            <a:off x="4670804" y="1571243"/>
            <a:ext cx="873969" cy="571185"/>
          </a:xfrm>
          <a:prstGeom prst="rect">
            <a:avLst/>
          </a:prstGeom>
        </p:spPr>
      </p:pic>
      <p:pic>
        <p:nvPicPr>
          <p:cNvPr id="37" name="Picture 12" descr="תוצאת תמונה עבור idea clipart black and white">
            <a:extLst>
              <a:ext uri="{FF2B5EF4-FFF2-40B4-BE49-F238E27FC236}">
                <a16:creationId xmlns:a16="http://schemas.microsoft.com/office/drawing/2014/main" xmlns="" id="{9857CBA7-D6A8-4A14-A445-2B02A76AF38E}"/>
              </a:ext>
            </a:extLst>
          </p:cNvPr>
          <p:cNvPicPr>
            <a:picLocks noChangeAspect="1" noChangeArrowheads="1"/>
          </p:cNvPicPr>
          <p:nvPr/>
        </p:nvPicPr>
        <p:blipFill>
          <a:blip r:embed="rId8"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rot="435187">
            <a:off x="5825925" y="1334360"/>
            <a:ext cx="477307" cy="679610"/>
          </a:xfrm>
          <a:prstGeom prst="rect">
            <a:avLst/>
          </a:prstGeom>
          <a:noFill/>
          <a:extLst>
            <a:ext uri="{909E8E84-426E-40DD-AFC4-6F175D3DCCD1}">
              <a14:hiddenFill xmlns:a14="http://schemas.microsoft.com/office/drawing/2010/main">
                <a:solidFill>
                  <a:srgbClr val="FFFFFF"/>
                </a:solidFill>
              </a14:hiddenFill>
            </a:ext>
          </a:extLst>
        </p:spPr>
      </p:pic>
      <p:pic>
        <p:nvPicPr>
          <p:cNvPr id="38" name="תמונה 37">
            <a:extLst>
              <a:ext uri="{FF2B5EF4-FFF2-40B4-BE49-F238E27FC236}">
                <a16:creationId xmlns:a16="http://schemas.microsoft.com/office/drawing/2014/main" xmlns="" id="{8D0DAE79-91EB-4931-BBFF-4F6A6103D7D9}"/>
              </a:ext>
            </a:extLst>
          </p:cNvPr>
          <p:cNvPicPr>
            <a:picLocks noChangeAspect="1"/>
          </p:cNvPicPr>
          <p:nvPr/>
        </p:nvPicPr>
        <p:blipFill>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02123" y="3618412"/>
            <a:ext cx="650550" cy="622458"/>
          </a:xfrm>
          <a:prstGeom prst="rect">
            <a:avLst/>
          </a:prstGeom>
        </p:spPr>
      </p:pic>
    </p:spTree>
    <p:extLst>
      <p:ext uri="{BB962C8B-B14F-4D97-AF65-F5344CB8AC3E}">
        <p14:creationId xmlns:p14="http://schemas.microsoft.com/office/powerpoint/2010/main" val="16042287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1499</TotalTime>
  <Words>232</Words>
  <Application>Microsoft Office PowerPoint</Application>
  <PresentationFormat>A4 Paper (210x297 mm)</PresentationFormat>
  <Paragraphs>43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ערכת נושא Office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FernL</cp:lastModifiedBy>
  <cp:revision>10</cp:revision>
  <dcterms:created xsi:type="dcterms:W3CDTF">2021-02-17T08:45:00Z</dcterms:created>
  <dcterms:modified xsi:type="dcterms:W3CDTF">2021-03-02T16:10:31Z</dcterms:modified>
</cp:coreProperties>
</file>