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4"/>
  </p:notesMasterIdLst>
  <p:sldIdLst>
    <p:sldId id="256" r:id="rId2"/>
    <p:sldId id="274" r:id="rId3"/>
    <p:sldId id="275" r:id="rId4"/>
    <p:sldId id="276" r:id="rId5"/>
    <p:sldId id="263" r:id="rId6"/>
    <p:sldId id="257" r:id="rId7"/>
    <p:sldId id="264" r:id="rId8"/>
    <p:sldId id="258" r:id="rId9"/>
    <p:sldId id="259" r:id="rId10"/>
    <p:sldId id="260" r:id="rId11"/>
    <p:sldId id="261" r:id="rId12"/>
    <p:sldId id="262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307" r:id="rId23"/>
    <p:sldId id="278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281" r:id="rId44"/>
    <p:sldId id="306" r:id="rId45"/>
    <p:sldId id="282" r:id="rId46"/>
    <p:sldId id="284" r:id="rId47"/>
    <p:sldId id="289" r:id="rId48"/>
    <p:sldId id="290" r:id="rId49"/>
    <p:sldId id="291" r:id="rId50"/>
    <p:sldId id="294" r:id="rId51"/>
    <p:sldId id="293" r:id="rId52"/>
    <p:sldId id="295" r:id="rId53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46" autoAdjust="0"/>
    <p:restoredTop sz="94667" autoAdjust="0"/>
  </p:normalViewPr>
  <p:slideViewPr>
    <p:cSldViewPr>
      <p:cViewPr>
        <p:scale>
          <a:sx n="77" d="100"/>
          <a:sy n="77" d="100"/>
        </p:scale>
        <p:origin x="108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Calibri" pitchFamily="34" charset="0"/>
              </a:defRPr>
            </a:lvl1pPr>
          </a:lstStyle>
          <a:p>
            <a:fld id="{78036917-33F8-4F29-BA84-2EEC87BC5BFD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3405FF-7AD6-44BE-96AA-FE3D8596353D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altLang="he-IL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0E2218-5557-4242-8A43-457B3EB837C6}" type="slidenum">
              <a:rPr lang="en-US" altLang="he-IL">
                <a:cs typeface="Arial" charset="0"/>
              </a:rPr>
              <a:pPr/>
              <a:t>13</a:t>
            </a:fld>
            <a:endParaRPr lang="he-IL" altLang="he-IL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0325C-8C2B-441B-92A9-A9B3565AD1BC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6A52-1B61-49BC-B5B9-03ED7479CE6F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7DF05E-B7A7-49C6-8F1B-C28BD5F539D8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0BC59-8B3B-401A-BB9F-F2EA9D0008AD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51DF8A-C2AE-4E41-A415-6A08D4FE6F3E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C0D0C-CB33-487F-AD9E-8EF953FE691A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1F8644-6E60-4245-B4FB-51C6A0117616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E0AC7-A5CE-4876-92CD-64E83900B48F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95DE1-7A57-4478-A9CF-1EA2FEF8291C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AA9D5-75AC-4CC3-B044-14EBF88F5289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42A72-A497-4210-8845-B78E78D5F222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B5123-107C-4D90-9657-9B91F940541B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2798C-9CCB-4A55-803C-04278D8A656C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6F8BB-8C21-4941-842C-3BF68311FA41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296A79-2D75-4940-9E75-B75134ADE320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AAF64-B91C-4D5A-AD92-C1FB0E649019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7BDDF-A6C3-4908-A913-22E96A8F2BE3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B489-DC42-4D38-8D07-0E033170B1FA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A388DE-93B1-4F01-B030-CA5C53707FCE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6B51C-9D85-4492-86F7-E6A5F445F38E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4A85D2-4ED8-4C11-9381-968D89F0C186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7782-0E50-4363-995E-60955B8AEE26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36355BD-D074-4A62-8BDA-5017D44FAEBB}" type="datetimeFigureOut">
              <a:rPr lang="he-IL" altLang="he-IL"/>
              <a:pPr/>
              <a:t>ד'/אייר/תשע"ד</a:t>
            </a:fld>
            <a:endParaRPr lang="he-IL" alt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1">
              <a:defRPr sz="1200" smtClean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2B2E6A-658E-43E3-9F79-5A7C62310301}" type="slidenum">
              <a:rPr lang="en-US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1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bx_dgJRJ3oEA93aJzbkF;_ylu=X3oDMTBpZm5udGl1BHBvcwM1BHNlYwNzcgR2dGlkAw--/SIG=1ev62lerv/EXP=1234555485/**http:/images.search.yahoo.com/images/view?back=http://images.search.yahoo.com/search/images?ei=UTF-8&amp;p=Pizza&amp;fr2=tab-web&amp;fr=yfp-t-501&amp;w=810&amp;h=543&amp;imgurl=www.worberpizza.ch/pizza_funghi.jpg&amp;rurl=http://www.worberpizza.ch/&amp;size=109.8kB&amp;name=pizza_funghi.jpg&amp;p=Pizza&amp;type=JPG&amp;oid=80ed036c8ce6c110&amp;no=5&amp;tt=3,811,688&amp;sigr=10qppgi3o&amp;sigi=113qop9jm&amp;sigb=12m5fgvga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slide" Target="slide4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slide" Target="slide4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slide" Target="slide4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slide" Target="slide4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slide" Target="slide4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slide" Target="slide4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slide" Target="slide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4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slide" Target="slide5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slide" Target="slide5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slide" Target="slide5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5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6.xml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9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0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38"/>
            <a:ext cx="7772400" cy="928687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TIME TO PLAY</a:t>
            </a:r>
            <a:br>
              <a:rPr lang="en-US" dirty="0" smtClean="0"/>
            </a:br>
            <a:r>
              <a:rPr lang="en-US" dirty="0" smtClean="0"/>
              <a:t>  </a:t>
            </a:r>
            <a:endParaRPr lang="he-IL" dirty="0"/>
          </a:p>
        </p:txBody>
      </p:sp>
      <p:sp>
        <p:nvSpPr>
          <p:cNvPr id="4" name="Right Arrow 3">
            <a:hlinkClick r:id="rId4" action="ppaction://hlinksldjump"/>
          </p:cNvPr>
          <p:cNvSpPr/>
          <p:nvPr/>
        </p:nvSpPr>
        <p:spPr>
          <a:xfrm>
            <a:off x="7215188" y="5214938"/>
            <a:ext cx="1500187" cy="1285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143000"/>
            <a:ext cx="6858000" cy="3432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en-US" altLang="he-IL" sz="9600" dirty="0" smtClean="0">
                <a:solidFill>
                  <a:srgbClr val="C00000"/>
                </a:solidFill>
                <a:latin typeface="Kristen ITC" pitchFamily="66" charset="0"/>
              </a:rPr>
              <a:t>The Words Game! </a:t>
            </a:r>
          </a:p>
          <a:p>
            <a:pPr algn="ctr" rtl="1" eaLnBrk="1" hangingPunct="1">
              <a:defRPr/>
            </a:pPr>
            <a:r>
              <a:rPr lang="en-US" altLang="he-IL" sz="1600" dirty="0" smtClean="0">
                <a:solidFill>
                  <a:srgbClr val="C00000"/>
                </a:solidFill>
                <a:latin typeface="Kristen ITC" pitchFamily="66" charset="0"/>
              </a:rPr>
              <a:t>For Hickey Lesson __39__</a:t>
            </a:r>
          </a:p>
          <a:p>
            <a:pPr rtl="1" eaLnBrk="1" hangingPunct="1">
              <a:defRPr/>
            </a:pPr>
            <a:endParaRPr lang="en-US" altLang="he-IL" sz="900" dirty="0" smtClean="0">
              <a:latin typeface="Kristen ITC" pitchFamily="66" charset="0"/>
            </a:endParaRP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5857875" y="5643563"/>
            <a:ext cx="13573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he-IL" sz="1600">
                <a:latin typeface="Calibri" pitchFamily="34" charset="0"/>
              </a:rPr>
              <a:t>Click The Arrows to  Play The Game</a:t>
            </a:r>
          </a:p>
        </p:txBody>
      </p:sp>
    </p:spTree>
  </p:cSld>
  <p:clrMapOvr>
    <a:masterClrMapping/>
  </p:clrMapOvr>
  <p:transition advClick="0"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C:\Users\dell\AppData\Local\Microsoft\Windows\Temporary Internet Files\Content.IE5\9CNEAX6C\MPj0439294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38" y="1643063"/>
            <a:ext cx="2786062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357687" y="1738611"/>
            <a:ext cx="4572032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Correct!!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You Are A Great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Student!!</a:t>
            </a:r>
            <a:endParaRPr lang="he-IL" dirty="0">
              <a:latin typeface="+mn-lt"/>
              <a:cs typeface="+mn-cs"/>
            </a:endParaRPr>
          </a:p>
        </p:txBody>
      </p:sp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6357938" y="5143500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8" y="1500188"/>
            <a:ext cx="37719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" y="1477527"/>
            <a:ext cx="3357553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Right!!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You win a trip to Las Vegas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Right Arrow 6">
            <a:hlinkClick r:id="rId5" action="ppaction://hlinksldjump"/>
          </p:cNvPr>
          <p:cNvSpPr/>
          <p:nvPr/>
        </p:nvSpPr>
        <p:spPr>
          <a:xfrm>
            <a:off x="6215063" y="5357813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87824" y="1052736"/>
            <a:ext cx="4957735" cy="526297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Right Answer!!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You have won a </a:t>
            </a:r>
            <a:endParaRPr lang="he-IL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million 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dollars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!!</a:t>
            </a:r>
            <a:endParaRPr lang="he-IL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Keep up the good work with English!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3786188"/>
            <a:ext cx="230505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67088" y="1357313"/>
            <a:ext cx="3776662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214313" y="1428750"/>
            <a:ext cx="1928812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altLang="he-IL" sz="4000">
                <a:latin typeface="Calibri" pitchFamily="34" charset="0"/>
              </a:rPr>
              <a:t>Correct You have won a trip to Afula!!!!</a:t>
            </a:r>
            <a:endParaRPr lang="he-IL" altLang="he-IL" sz="4000">
              <a:latin typeface="Calibri" pitchFamily="34" charset="0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3000375" y="5000625"/>
            <a:ext cx="4929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altLang="he-IL" sz="2400">
                <a:latin typeface="Calibri" pitchFamily="34" charset="0"/>
              </a:rPr>
              <a:t>Don’t forget To Bring Your Lunch!!!!</a:t>
            </a:r>
            <a:endParaRPr lang="he-IL" altLang="he-IL" sz="2400">
              <a:latin typeface="Calibri" pitchFamily="34" charset="0"/>
            </a:endParaRPr>
          </a:p>
        </p:txBody>
      </p:sp>
      <p:sp>
        <p:nvSpPr>
          <p:cNvPr id="6" name="Right Arrow 5">
            <a:hlinkClick r:id="" action="ppaction://noaction"/>
          </p:cNvPr>
          <p:cNvSpPr/>
          <p:nvPr/>
        </p:nvSpPr>
        <p:spPr>
          <a:xfrm>
            <a:off x="6215063" y="5357813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C:\Users\Yechezkel\AppData\Local\Microsoft\Windows\Temporary Internet Files\Content.IE5\872H1VIY\MCj0300119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63" y="1785938"/>
            <a:ext cx="3348037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357938" y="2286000"/>
            <a:ext cx="23574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altLang="he-IL" sz="2800">
                <a:solidFill>
                  <a:srgbClr val="00B0F0"/>
                </a:solidFill>
                <a:latin typeface="Calibri" pitchFamily="34" charset="0"/>
              </a:rPr>
              <a:t>Mrs Cohen says:</a:t>
            </a:r>
          </a:p>
          <a:p>
            <a:pPr rtl="1"/>
            <a:r>
              <a:rPr lang="en-US" altLang="he-IL" sz="2800">
                <a:solidFill>
                  <a:srgbClr val="00B0F0"/>
                </a:solidFill>
                <a:latin typeface="Calibri" pitchFamily="34" charset="0"/>
              </a:rPr>
              <a:t>“Correct!!</a:t>
            </a:r>
          </a:p>
          <a:p>
            <a:pPr rtl="1"/>
            <a:r>
              <a:rPr lang="en-US" altLang="he-IL" sz="2800">
                <a:solidFill>
                  <a:srgbClr val="00B0F0"/>
                </a:solidFill>
                <a:latin typeface="Calibri" pitchFamily="34" charset="0"/>
              </a:rPr>
              <a:t>Great Job!!!"</a:t>
            </a:r>
            <a:endParaRPr lang="he-IL" altLang="he-IL" sz="280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4" name="Right Arrow 3">
            <a:hlinkClick r:id="" action="ppaction://noaction"/>
          </p:cNvPr>
          <p:cNvSpPr/>
          <p:nvPr/>
        </p:nvSpPr>
        <p:spPr>
          <a:xfrm>
            <a:off x="6215063" y="5357813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3" y="785813"/>
            <a:ext cx="37147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00375" y="2857500"/>
            <a:ext cx="4572000" cy="25860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Great Answer!!!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Mazel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Tov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!! You have won a car!!!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</p:txBody>
      </p:sp>
      <p:sp>
        <p:nvSpPr>
          <p:cNvPr id="4" name="Right Arrow 3">
            <a:hlinkClick r:id="" action="ppaction://noaction"/>
          </p:cNvPr>
          <p:cNvSpPr/>
          <p:nvPr/>
        </p:nvSpPr>
        <p:spPr>
          <a:xfrm>
            <a:off x="428625" y="4643438"/>
            <a:ext cx="1906588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813" y="785813"/>
            <a:ext cx="3443287" cy="374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Callout 3"/>
          <p:cNvSpPr/>
          <p:nvPr/>
        </p:nvSpPr>
        <p:spPr>
          <a:xfrm>
            <a:off x="5429250" y="0"/>
            <a:ext cx="3143250" cy="2214563"/>
          </a:xfrm>
          <a:prstGeom prst="wedgeEllipse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Good Answer!!!!!</a:t>
            </a:r>
            <a:endParaRPr lang="he-I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6215063" y="5357813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4714875" y="357188"/>
            <a:ext cx="2928938" cy="2357437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5429250" y="1071563"/>
            <a:ext cx="1571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altLang="he-IL">
                <a:latin typeface="Calibri" pitchFamily="34" charset="0"/>
              </a:rPr>
              <a:t>Great Answer!!!!!</a:t>
            </a:r>
            <a:endParaRPr lang="he-IL" altLang="he-IL">
              <a:latin typeface="Calibri" pitchFamily="34" charset="0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6215063" y="5357813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pic>
        <p:nvPicPr>
          <p:cNvPr id="18437" name="Picture 5" descr="C:\Users\dell\AppData\Local\Microsoft\Windows\Temporary Internet Files\Content.IE5\KKKXJ768\MCj044202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47900" y="2714625"/>
            <a:ext cx="38084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7100" y="2540000"/>
            <a:ext cx="3462338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357188" y="785813"/>
            <a:ext cx="3357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altLang="he-IL">
                <a:latin typeface="Calibri" pitchFamily="34" charset="0"/>
              </a:rPr>
              <a:t>Correct!!! You have won a trip to China!!!</a:t>
            </a:r>
          </a:p>
          <a:p>
            <a:pPr rtl="1"/>
            <a:endParaRPr lang="he-IL" altLang="he-IL">
              <a:latin typeface="Calibri" pitchFamily="34" charset="0"/>
            </a:endParaRPr>
          </a:p>
        </p:txBody>
      </p:sp>
      <p:sp>
        <p:nvSpPr>
          <p:cNvPr id="4" name="Right Arrow 3">
            <a:hlinkClick r:id="" action="ppaction://noaction"/>
          </p:cNvPr>
          <p:cNvSpPr/>
          <p:nvPr/>
        </p:nvSpPr>
        <p:spPr>
          <a:xfrm>
            <a:off x="1000125" y="4357688"/>
            <a:ext cx="1906588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</p:cSld>
  <p:clrMapOvr>
    <a:masterClrMapping/>
  </p:clrMapOvr>
  <p:transition advClick="0"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5700" y="1214438"/>
            <a:ext cx="3519488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Callout 2"/>
          <p:cNvSpPr/>
          <p:nvPr/>
        </p:nvSpPr>
        <p:spPr>
          <a:xfrm>
            <a:off x="5929313" y="500063"/>
            <a:ext cx="2214562" cy="1643062"/>
          </a:xfrm>
          <a:prstGeom prst="wedgeEllipse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ht Answer!!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Came </a:t>
            </a:r>
            <a:endParaRPr lang="he-IL" dirty="0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6215063" y="714375"/>
            <a:ext cx="2071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>
                <a:latin typeface="Calibri" pitchFamily="34" charset="0"/>
              </a:rPr>
              <a:t>Right Answer!! Come and visit me and Angelina!!!</a:t>
            </a:r>
            <a:endParaRPr lang="he-IL" altLang="he-IL">
              <a:latin typeface="Calibri" pitchFamily="34" charset="0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6215063" y="5286375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</p:cSld>
  <p:clrMapOvr>
    <a:masterClrMapping/>
  </p:clrMapOvr>
  <p:transition advClick="0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14313" y="5000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he-IL" smtClean="0"/>
              <a:t>Game Directions</a:t>
            </a:r>
            <a:endParaRPr lang="he-IL" altLang="he-IL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525963"/>
          </a:xfrm>
        </p:spPr>
        <p:txBody>
          <a:bodyPr/>
          <a:lstStyle/>
          <a:p>
            <a:pPr algn="l" eaLnBrk="1" hangingPunct="1">
              <a:buFont typeface="Arial" charset="0"/>
              <a:buNone/>
            </a:pPr>
            <a:r>
              <a:rPr lang="en-US" altLang="he-IL" smtClean="0"/>
              <a:t>The word or image on top of the four boxes is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altLang="he-IL" smtClean="0"/>
              <a:t>the question.</a:t>
            </a:r>
          </a:p>
          <a:p>
            <a:pPr algn="l" eaLnBrk="1" hangingPunct="1">
              <a:buFont typeface="Arial" charset="0"/>
              <a:buNone/>
            </a:pPr>
            <a:r>
              <a:rPr lang="en-US" altLang="he-IL" smtClean="0"/>
              <a:t>Under that word -In each box there are four </a:t>
            </a:r>
          </a:p>
          <a:p>
            <a:pPr algn="l" eaLnBrk="1" hangingPunct="1">
              <a:buFont typeface="Arial" charset="0"/>
              <a:buNone/>
            </a:pPr>
            <a:r>
              <a:rPr lang="he-IL" altLang="he-IL" smtClean="0"/>
              <a:t>.</a:t>
            </a:r>
            <a:r>
              <a:rPr lang="en-US" altLang="he-IL" smtClean="0"/>
              <a:t>choices</a:t>
            </a:r>
          </a:p>
          <a:p>
            <a:pPr algn="l" rtl="0" eaLnBrk="1" hangingPunct="1">
              <a:buFont typeface="Arial" charset="0"/>
              <a:buNone/>
            </a:pPr>
            <a:r>
              <a:rPr lang="en-US" altLang="he-IL" smtClean="0"/>
              <a:t>Click on the smiley face in the box which you think has the right answer!</a:t>
            </a:r>
          </a:p>
          <a:p>
            <a:pPr algn="l" rtl="0" eaLnBrk="1" hangingPunct="1">
              <a:buFont typeface="Arial" charset="0"/>
              <a:buNone/>
            </a:pPr>
            <a:r>
              <a:rPr lang="en-US" altLang="he-IL" smtClean="0"/>
              <a:t>If you are wrong you can go back </a:t>
            </a:r>
          </a:p>
          <a:p>
            <a:pPr algn="l" rtl="0" eaLnBrk="1" hangingPunct="1">
              <a:buFont typeface="Arial" charset="0"/>
              <a:buNone/>
            </a:pPr>
            <a:r>
              <a:rPr lang="en-US" altLang="he-IL" smtClean="0"/>
              <a:t>and try again! </a:t>
            </a:r>
            <a:r>
              <a:rPr lang="en-US" altLang="he-IL" smtClean="0">
                <a:solidFill>
                  <a:srgbClr val="FF0000"/>
                </a:solidFill>
              </a:rPr>
              <a:t>Have Fun!</a:t>
            </a:r>
          </a:p>
          <a:p>
            <a:pPr algn="l" eaLnBrk="1" hangingPunct="1">
              <a:buFont typeface="Arial" charset="0"/>
              <a:buNone/>
            </a:pPr>
            <a:r>
              <a:rPr lang="en-US" altLang="he-IL" smtClean="0"/>
              <a:t>        </a:t>
            </a:r>
          </a:p>
          <a:p>
            <a:pPr algn="l" eaLnBrk="1" hangingPunct="1">
              <a:buFont typeface="Arial" charset="0"/>
              <a:buNone/>
            </a:pPr>
            <a:endParaRPr lang="en-US" altLang="he-IL" smtClean="0"/>
          </a:p>
        </p:txBody>
      </p:sp>
      <p:sp>
        <p:nvSpPr>
          <p:cNvPr id="4" name="Right Arrow 3">
            <a:hlinkClick r:id="rId4" action="ppaction://hlinksldjump"/>
          </p:cNvPr>
          <p:cNvSpPr/>
          <p:nvPr/>
        </p:nvSpPr>
        <p:spPr>
          <a:xfrm>
            <a:off x="6143625" y="4714875"/>
            <a:ext cx="1928813" cy="1000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8" y="2857500"/>
            <a:ext cx="25622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ular Callout 2"/>
          <p:cNvSpPr/>
          <p:nvPr/>
        </p:nvSpPr>
        <p:spPr>
          <a:xfrm>
            <a:off x="4000500" y="571500"/>
            <a:ext cx="4000500" cy="2143125"/>
          </a:xfrm>
          <a:prstGeom prst="wedgeRoundRect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4429125" y="714375"/>
            <a:ext cx="28575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altLang="he-IL">
                <a:latin typeface="Calibri" pitchFamily="34" charset="0"/>
              </a:rPr>
              <a:t>Good Answer!!</a:t>
            </a:r>
          </a:p>
          <a:p>
            <a:pPr rtl="1"/>
            <a:r>
              <a:rPr lang="en-US" altLang="he-IL">
                <a:latin typeface="Calibri" pitchFamily="34" charset="0"/>
              </a:rPr>
              <a:t>Come and visit me!! </a:t>
            </a:r>
          </a:p>
          <a:p>
            <a:pPr rtl="1"/>
            <a:r>
              <a:rPr lang="en-US" altLang="he-IL">
                <a:latin typeface="Calibri" pitchFamily="34" charset="0"/>
              </a:rPr>
              <a:t>And Bring Your English Books So We Can Study Together!!</a:t>
            </a:r>
            <a:endParaRPr lang="he-IL" altLang="he-IL">
              <a:latin typeface="Calibri" pitchFamily="34" charset="0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6215063" y="5357813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dirty="0">
                <a:solidFill>
                  <a:schemeClr val="tx1"/>
                </a:solidFill>
                <a:hlinkClick r:id="" action="ppaction://noaction"/>
              </a:rPr>
              <a:t>       </a:t>
            </a:r>
            <a:endParaRPr lang="he-IL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5" y="2143125"/>
            <a:ext cx="3429000" cy="327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Callout 2"/>
          <p:cNvSpPr/>
          <p:nvPr/>
        </p:nvSpPr>
        <p:spPr>
          <a:xfrm>
            <a:off x="6786563" y="1143000"/>
            <a:ext cx="2143125" cy="2500313"/>
          </a:xfrm>
          <a:prstGeom prst="wedgeEllipse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7358063" y="1714500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altLang="he-IL" sz="2800">
                <a:latin typeface="Arabic Typesetting" pitchFamily="66" charset="-78"/>
                <a:cs typeface="Arabic Typesetting" pitchFamily="66" charset="-78"/>
              </a:rPr>
              <a:t>Correct!!!!</a:t>
            </a:r>
            <a:endParaRPr lang="he-IL" altLang="he-IL" sz="2800">
              <a:latin typeface="Arabic Typesetting" pitchFamily="66" charset="-78"/>
            </a:endParaRPr>
          </a:p>
        </p:txBody>
      </p:sp>
      <p:sp>
        <p:nvSpPr>
          <p:cNvPr id="5" name="Right Arrow 4">
            <a:hlinkClick r:id="" action="ppaction://noaction"/>
          </p:cNvPr>
          <p:cNvSpPr/>
          <p:nvPr/>
        </p:nvSpPr>
        <p:spPr>
          <a:xfrm>
            <a:off x="6215063" y="5357813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75" y="1428750"/>
            <a:ext cx="528637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You’re Right!!!</a:t>
            </a: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Eat Some Delicious Pizza!!!!</a:t>
            </a:r>
            <a:endParaRPr lang="he-IL" sz="4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5" name="Picture 1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3" y="4143375"/>
            <a:ext cx="30194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24581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25605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26629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27653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8676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28677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9700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29701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30725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2357438" y="1000125"/>
            <a:ext cx="7000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86" y="642918"/>
            <a:ext cx="7926068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/>
                <a:solidFill>
                  <a:srgbClr val="FF0000"/>
                </a:solidFill>
                <a:latin typeface="+mn-lt"/>
                <a:cs typeface="+mn-cs"/>
              </a:rPr>
              <a:t>Correct!!!!</a:t>
            </a: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/>
                <a:solidFill>
                  <a:srgbClr val="FF0000"/>
                </a:solidFill>
                <a:latin typeface="+mn-lt"/>
                <a:cs typeface="+mn-cs"/>
              </a:rPr>
              <a:t>Please teach this elephant</a:t>
            </a: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/>
                <a:solidFill>
                  <a:srgbClr val="FF0000"/>
                </a:solidFill>
                <a:latin typeface="+mn-lt"/>
                <a:cs typeface="+mn-cs"/>
              </a:rPr>
              <a:t>English!!! He is very smart!!</a:t>
            </a:r>
          </a:p>
        </p:txBody>
      </p:sp>
      <p:pic>
        <p:nvPicPr>
          <p:cNvPr id="4100" name="Picture 6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38" y="2857500"/>
            <a:ext cx="3429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>
            <a:hlinkClick r:id="rId5" action="ppaction://hlinksldjump"/>
          </p:cNvPr>
          <p:cNvSpPr/>
          <p:nvPr/>
        </p:nvSpPr>
        <p:spPr>
          <a:xfrm>
            <a:off x="6143625" y="5357813"/>
            <a:ext cx="1906588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V="1">
            <a:off x="571500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1748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31749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2772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32773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3796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33797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" action="ppaction://noaction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4820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34821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" action="ppaction://noaction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5844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35845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" action="ppaction://noaction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6868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36869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" action="ppaction://noaction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7892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37893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" action="ppaction://noaction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8916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38917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" action="ppaction://noaction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9940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39941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" action="ppaction://noaction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0964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40965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Go to fullsize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2071688"/>
            <a:ext cx="21431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642938" y="1071563"/>
            <a:ext cx="5572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altLang="he-IL" sz="4800">
                <a:latin typeface="Bradley Hand ITC" pitchFamily="66" charset="0"/>
              </a:rPr>
              <a:t>Good Answer!!! You are a…….</a:t>
            </a:r>
            <a:endParaRPr lang="he-IL" altLang="he-IL" sz="4800">
              <a:latin typeface="Bradley Hand ITC" pitchFamily="66" charset="0"/>
            </a:endParaRPr>
          </a:p>
        </p:txBody>
      </p:sp>
      <p:sp>
        <p:nvSpPr>
          <p:cNvPr id="4" name="Right Arrow 3">
            <a:hlinkClick r:id="rId5" action="ppaction://hlinksldjump"/>
          </p:cNvPr>
          <p:cNvSpPr/>
          <p:nvPr/>
        </p:nvSpPr>
        <p:spPr>
          <a:xfrm>
            <a:off x="6072188" y="5357813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" action="ppaction://noaction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1988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41989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" action="ppaction://noaction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3012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43013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4"/>
          <p:cNvSpPr txBox="1">
            <a:spLocks noChangeArrowheads="1"/>
          </p:cNvSpPr>
          <p:nvPr/>
        </p:nvSpPr>
        <p:spPr bwMode="auto">
          <a:xfrm>
            <a:off x="4786313" y="785813"/>
            <a:ext cx="4143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endParaRPr lang="he-IL" altLang="he-IL" sz="4000">
              <a:latin typeface="Calibri" pitchFamily="34" charset="0"/>
            </a:endParaRPr>
          </a:p>
          <a:p>
            <a:pPr rtl="1"/>
            <a:endParaRPr lang="he-IL" altLang="he-IL" sz="4000">
              <a:latin typeface="Calibri" pitchFamily="34" charset="0"/>
            </a:endParaRPr>
          </a:p>
        </p:txBody>
      </p:sp>
      <p:sp>
        <p:nvSpPr>
          <p:cNvPr id="7" name="Left Arrow 6">
            <a:hlinkClick r:id="" action="ppaction://noaction"/>
          </p:cNvPr>
          <p:cNvSpPr/>
          <p:nvPr/>
        </p:nvSpPr>
        <p:spPr>
          <a:xfrm flipV="1">
            <a:off x="642938" y="5429250"/>
            <a:ext cx="3429000" cy="8572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44036" name="TextBox 7"/>
          <p:cNvSpPr txBox="1">
            <a:spLocks noChangeArrowheads="1"/>
          </p:cNvSpPr>
          <p:nvPr/>
        </p:nvSpPr>
        <p:spPr bwMode="auto">
          <a:xfrm>
            <a:off x="500063" y="857250"/>
            <a:ext cx="7000875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he-IL" sz="8800"/>
              <a:t>Nice Try!!!!</a:t>
            </a:r>
          </a:p>
          <a:p>
            <a:r>
              <a:rPr lang="en-US" altLang="he-IL" sz="8800"/>
              <a:t>TRY AGAIN!!</a:t>
            </a:r>
          </a:p>
          <a:p>
            <a:endParaRPr lang="en-US" altLang="he-IL"/>
          </a:p>
          <a:p>
            <a:endParaRPr lang="he-IL" altLang="he-IL"/>
          </a:p>
        </p:txBody>
      </p:sp>
      <p:pic>
        <p:nvPicPr>
          <p:cNvPr id="44037" name="Picture 10" descr="C:\Users\dell\AppData\Local\Microsoft\Windows\Temporary Internet Files\Content.IE5\MZG1J5K1\MCj036383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714750"/>
            <a:ext cx="1995487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229600" cy="11430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45059" name="Content Placeholder 8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he-IL" smtClean="0"/>
              <a:t>1. mother</a:t>
            </a:r>
            <a:endParaRPr lang="he-IL" altLang="he-IL" smtClean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2554288" y="1357313"/>
          <a:ext cx="4559300" cy="1849671"/>
        </p:xfrm>
        <a:graphic>
          <a:graphicData uri="http://schemas.openxmlformats.org/drawingml/2006/table">
            <a:tbl>
              <a:tblPr rtl="1"/>
              <a:tblGrid>
                <a:gridCol w="2339915"/>
                <a:gridCol w="2219385"/>
              </a:tblGrid>
              <a:tr h="841014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+mn-lt"/>
                          <a:ea typeface="Calibri"/>
                          <a:cs typeface="Arial"/>
                        </a:rPr>
                        <a:t>אח</a:t>
                      </a:r>
                      <a:endParaRPr lang="en-US" sz="2400" baseline="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400" baseline="0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אבא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423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אחות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err="1" smtClean="0">
                          <a:latin typeface="Calibri"/>
                          <a:ea typeface="Calibri"/>
                          <a:cs typeface="Arial"/>
                        </a:rPr>
                        <a:t>אמא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miley Face 6">
            <a:hlinkClick r:id="rId3" action="ppaction://hlinksldjump"/>
          </p:cNvPr>
          <p:cNvSpPr/>
          <p:nvPr/>
        </p:nvSpPr>
        <p:spPr>
          <a:xfrm>
            <a:off x="6572250" y="1785938"/>
            <a:ext cx="357188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9" name="Smiley Face 8">
            <a:hlinkClick r:id="rId4" action="ppaction://hlinksldjump"/>
          </p:cNvPr>
          <p:cNvSpPr/>
          <p:nvPr/>
        </p:nvSpPr>
        <p:spPr>
          <a:xfrm>
            <a:off x="4214813" y="2714625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0" name="Smiley Face 9">
            <a:hlinkClick r:id="rId3" action="ppaction://hlinksldjump"/>
          </p:cNvPr>
          <p:cNvSpPr/>
          <p:nvPr/>
        </p:nvSpPr>
        <p:spPr>
          <a:xfrm>
            <a:off x="6572250" y="2714625"/>
            <a:ext cx="357188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1" name="Smiley Face 10">
            <a:hlinkClick r:id="rId3" action="ppaction://hlinksldjump"/>
          </p:cNvPr>
          <p:cNvSpPr/>
          <p:nvPr/>
        </p:nvSpPr>
        <p:spPr>
          <a:xfrm>
            <a:off x="4214813" y="1785938"/>
            <a:ext cx="357187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229600" cy="11430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46083" name="Content Placeholder 8"/>
          <p:cNvSpPr>
            <a:spLocks noGrp="1"/>
          </p:cNvSpPr>
          <p:nvPr>
            <p:ph idx="1"/>
          </p:nvPr>
        </p:nvSpPr>
        <p:spPr>
          <a:xfrm>
            <a:off x="428625" y="714375"/>
            <a:ext cx="8229600" cy="54832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he-IL" smtClean="0"/>
              <a:t>2. letter </a:t>
            </a:r>
            <a:endParaRPr lang="he-IL" altLang="he-IL" smtClean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2554288" y="1357313"/>
          <a:ext cx="4559300" cy="1849671"/>
        </p:xfrm>
        <a:graphic>
          <a:graphicData uri="http://schemas.openxmlformats.org/drawingml/2006/table">
            <a:tbl>
              <a:tblPr rtl="1"/>
              <a:tblGrid>
                <a:gridCol w="2339915"/>
                <a:gridCol w="2219385"/>
              </a:tblGrid>
              <a:tr h="841014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+mn-lt"/>
                          <a:ea typeface="Calibri"/>
                          <a:cs typeface="Arial"/>
                        </a:rPr>
                        <a:t>מאוחר</a:t>
                      </a:r>
                      <a:endParaRPr lang="en-US" sz="2400" baseline="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latin typeface="+mn-lt"/>
                          <a:ea typeface="Calibri"/>
                          <a:cs typeface="Arial"/>
                        </a:rPr>
                        <a:t>                            </a:t>
                      </a:r>
                      <a:endParaRPr lang="he-IL" sz="2400" baseline="0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err="1" smtClean="0">
                          <a:latin typeface="Calibri"/>
                          <a:ea typeface="Calibri"/>
                          <a:cs typeface="Arial"/>
                        </a:rPr>
                        <a:t>אמא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423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שמש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מכתב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4214813" y="1785938"/>
            <a:ext cx="357187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Smiley Face 6">
            <a:hlinkClick r:id="rId3" action="ppaction://hlinksldjump"/>
          </p:cNvPr>
          <p:cNvSpPr/>
          <p:nvPr/>
        </p:nvSpPr>
        <p:spPr>
          <a:xfrm>
            <a:off x="6572250" y="1785938"/>
            <a:ext cx="357188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8" name="Smiley Face 7">
            <a:hlinkClick r:id="rId4" action="ppaction://hlinksldjump"/>
          </p:cNvPr>
          <p:cNvSpPr/>
          <p:nvPr/>
        </p:nvSpPr>
        <p:spPr>
          <a:xfrm>
            <a:off x="4143375" y="2643188"/>
            <a:ext cx="357188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9" name="Smiley Face 8">
            <a:hlinkClick r:id="rId3" action="ppaction://hlinksldjump"/>
          </p:cNvPr>
          <p:cNvSpPr/>
          <p:nvPr/>
        </p:nvSpPr>
        <p:spPr>
          <a:xfrm>
            <a:off x="6643688" y="2714625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47107" name="Content Placeholder 8"/>
          <p:cNvSpPr>
            <a:spLocks noGrp="1"/>
          </p:cNvSpPr>
          <p:nvPr>
            <p:ph idx="1"/>
          </p:nvPr>
        </p:nvSpPr>
        <p:spPr>
          <a:xfrm>
            <a:off x="214313" y="1643063"/>
            <a:ext cx="8229600" cy="4525962"/>
          </a:xfrm>
        </p:spPr>
        <p:txBody>
          <a:bodyPr/>
          <a:lstStyle/>
          <a:p>
            <a:pPr algn="ctr" rtl="0" eaLnBrk="1" hangingPunct="1">
              <a:buFont typeface="Arial" charset="0"/>
              <a:buNone/>
            </a:pPr>
            <a:r>
              <a:rPr lang="en-US" altLang="he-IL" smtClean="0"/>
              <a:t>3. bigger</a:t>
            </a:r>
            <a:endParaRPr lang="he-IL" altLang="he-IL" smtClean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1928813" y="2786063"/>
          <a:ext cx="5081587" cy="2127250"/>
        </p:xfrm>
        <a:graphic>
          <a:graphicData uri="http://schemas.openxmlformats.org/drawingml/2006/table">
            <a:tbl>
              <a:tblPr rtl="1"/>
              <a:tblGrid>
                <a:gridCol w="2408314"/>
                <a:gridCol w="2673273"/>
              </a:tblGrid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מכתב</a:t>
                      </a:r>
                      <a:endParaRPr lang="he-IL" sz="2400" baseline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פחות</a:t>
                      </a: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 גדול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אהבה</a:t>
                      </a:r>
                      <a:endParaRPr lang="he-IL" sz="2400" baseline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יותר גדול</a:t>
                      </a:r>
                      <a:endParaRPr lang="he-IL" sz="2400" baseline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3929063" y="3429000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6" name="Smiley Face 5">
            <a:hlinkClick r:id="rId3" action="ppaction://hlinksldjump"/>
          </p:cNvPr>
          <p:cNvSpPr/>
          <p:nvPr/>
        </p:nvSpPr>
        <p:spPr>
          <a:xfrm>
            <a:off x="6429375" y="3357563"/>
            <a:ext cx="357188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8" name="Smiley Face 7">
            <a:hlinkClick r:id="rId4" action="ppaction://hlinksldjump"/>
          </p:cNvPr>
          <p:cNvSpPr/>
          <p:nvPr/>
        </p:nvSpPr>
        <p:spPr>
          <a:xfrm>
            <a:off x="3857625" y="4357688"/>
            <a:ext cx="428625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9" name="Smiley Face 8">
            <a:hlinkClick r:id="rId3" action="ppaction://hlinksldjump"/>
          </p:cNvPr>
          <p:cNvSpPr/>
          <p:nvPr/>
        </p:nvSpPr>
        <p:spPr>
          <a:xfrm>
            <a:off x="6429375" y="4429125"/>
            <a:ext cx="357188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mtClean="0"/>
              <a:t/>
            </a:r>
            <a:br>
              <a:rPr lang="he-IL" smtClean="0"/>
            </a:br>
            <a:r>
              <a:rPr lang="he-IL" smtClean="0"/>
              <a:t/>
            </a:r>
            <a:br>
              <a:rPr lang="he-IL" smtClean="0"/>
            </a:br>
            <a:r>
              <a:rPr lang="he-IL" smtClean="0"/>
              <a:t/>
            </a:r>
            <a:br>
              <a:rPr lang="he-IL" smtClean="0"/>
            </a:br>
            <a:r>
              <a:rPr lang="he-IL" smtClean="0"/>
              <a:t/>
            </a:r>
            <a:br>
              <a:rPr lang="he-IL" smtClean="0"/>
            </a:br>
            <a:r>
              <a:rPr lang="he-IL" smtClean="0"/>
              <a:t/>
            </a:r>
            <a:br>
              <a:rPr lang="he-IL" smtClean="0"/>
            </a:br>
            <a:r>
              <a:rPr lang="he-IL" smtClean="0"/>
              <a:t/>
            </a:r>
            <a:br>
              <a:rPr lang="he-IL" smtClean="0"/>
            </a:br>
            <a:r>
              <a:rPr lang="he-IL" smtClean="0"/>
              <a:t/>
            </a:r>
            <a:br>
              <a:rPr lang="he-IL" smtClean="0"/>
            </a:br>
            <a:endParaRPr lang="he-IL" dirty="0"/>
          </a:p>
        </p:txBody>
      </p:sp>
      <p:sp>
        <p:nvSpPr>
          <p:cNvPr id="48131" name="Content Placeholder 8"/>
          <p:cNvSpPr>
            <a:spLocks noGrp="1"/>
          </p:cNvSpPr>
          <p:nvPr>
            <p:ph idx="1"/>
          </p:nvPr>
        </p:nvSpPr>
        <p:spPr>
          <a:xfrm>
            <a:off x="385763" y="1593850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he-IL" smtClean="0"/>
              <a:t>4. dinner </a:t>
            </a:r>
            <a:endParaRPr lang="he-IL" altLang="he-IL" smtClean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2428875" y="2928938"/>
          <a:ext cx="5572125" cy="2127250"/>
        </p:xfrm>
        <a:graphic>
          <a:graphicData uri="http://schemas.openxmlformats.org/drawingml/2006/table">
            <a:tbl>
              <a:tblPr rtl="1"/>
              <a:tblGrid>
                <a:gridCol w="2832108"/>
                <a:gridCol w="2740017"/>
              </a:tblGrid>
              <a:tr h="106362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aseline="0" dirty="0" smtClean="0">
                          <a:latin typeface="Calibri"/>
                          <a:ea typeface="Calibri"/>
                          <a:cs typeface="Arial"/>
                        </a:rPr>
                        <a:t>ארוחת ערב</a:t>
                      </a:r>
                      <a:endParaRPr lang="en-US" sz="2800" baseline="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latin typeface="Calibri"/>
                          <a:ea typeface="Calibri"/>
                          <a:cs typeface="Arial"/>
                        </a:rPr>
                        <a:t>                             </a:t>
                      </a:r>
                      <a:endParaRPr lang="he-IL" sz="2800" baseline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aseline="0" dirty="0" smtClean="0">
                          <a:latin typeface="Calibri"/>
                          <a:ea typeface="Calibri"/>
                          <a:cs typeface="Arial"/>
                        </a:rPr>
                        <a:t>לישון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aseline="0" dirty="0" smtClean="0">
                          <a:latin typeface="Calibri"/>
                          <a:ea typeface="Calibri"/>
                          <a:cs typeface="Arial"/>
                        </a:rPr>
                        <a:t>ארוחת בוקר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aseline="0" dirty="0" smtClean="0">
                          <a:latin typeface="Calibri"/>
                          <a:ea typeface="Calibri"/>
                          <a:cs typeface="Arial"/>
                        </a:rPr>
                        <a:t>ארוחת צהריים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4429125" y="3500438"/>
            <a:ext cx="357188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8" name="Smiley Face 7">
            <a:hlinkClick r:id="rId3" action="ppaction://hlinksldjump"/>
          </p:cNvPr>
          <p:cNvSpPr/>
          <p:nvPr/>
        </p:nvSpPr>
        <p:spPr>
          <a:xfrm>
            <a:off x="7358063" y="4572000"/>
            <a:ext cx="357187" cy="35718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9" name="Smiley Face 8">
            <a:hlinkClick r:id="rId3" action="ppaction://hlinksldjump"/>
          </p:cNvPr>
          <p:cNvSpPr/>
          <p:nvPr/>
        </p:nvSpPr>
        <p:spPr>
          <a:xfrm>
            <a:off x="4500563" y="4429125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1" name="Smiley Face 10">
            <a:hlinkClick r:id="rId4" action="ppaction://hlinksldjump"/>
          </p:cNvPr>
          <p:cNvSpPr/>
          <p:nvPr/>
        </p:nvSpPr>
        <p:spPr>
          <a:xfrm>
            <a:off x="7358063" y="3571875"/>
            <a:ext cx="357187" cy="35718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49155" name="Content Placeholder 8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25962"/>
          </a:xfrm>
        </p:spPr>
        <p:txBody>
          <a:bodyPr/>
          <a:lstStyle/>
          <a:p>
            <a:pPr algn="ctr" rtl="0" eaLnBrk="1" hangingPunct="1">
              <a:buFont typeface="Arial" charset="0"/>
              <a:buNone/>
            </a:pPr>
            <a:r>
              <a:rPr lang="en-US" altLang="he-IL" smtClean="0"/>
              <a:t>5. river</a:t>
            </a:r>
            <a:endParaRPr lang="he-IL" altLang="he-IL" smtClean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1936750" y="2928938"/>
          <a:ext cx="5237163" cy="2127250"/>
        </p:xfrm>
        <a:graphic>
          <a:graphicData uri="http://schemas.openxmlformats.org/drawingml/2006/table">
            <a:tbl>
              <a:tblPr rtl="1"/>
              <a:tblGrid>
                <a:gridCol w="2606576"/>
                <a:gridCol w="2630587"/>
              </a:tblGrid>
              <a:tr h="106362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נהר</a:t>
                      </a:r>
                      <a:endParaRPr lang="he-IL" sz="2400" baseline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מפית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מלפפון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מפה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3857625" y="3571875"/>
            <a:ext cx="357188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6" name="Smiley Face 5">
            <a:hlinkClick r:id="rId4" action="ppaction://hlinksldjump"/>
          </p:cNvPr>
          <p:cNvSpPr/>
          <p:nvPr/>
        </p:nvSpPr>
        <p:spPr>
          <a:xfrm>
            <a:off x="6500813" y="3571875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Smiley Face 6">
            <a:hlinkClick r:id="rId3" action="ppaction://hlinksldjump"/>
          </p:cNvPr>
          <p:cNvSpPr/>
          <p:nvPr/>
        </p:nvSpPr>
        <p:spPr>
          <a:xfrm>
            <a:off x="3857625" y="4572000"/>
            <a:ext cx="357188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8" name="Smiley Face 7">
            <a:hlinkClick r:id="rId3" action="ppaction://hlinksldjump"/>
          </p:cNvPr>
          <p:cNvSpPr/>
          <p:nvPr/>
        </p:nvSpPr>
        <p:spPr>
          <a:xfrm>
            <a:off x="6500813" y="4572000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5017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he-IL" sz="2400" smtClean="0"/>
              <a:t>6. together</a:t>
            </a:r>
            <a:endParaRPr lang="he-IL" altLang="he-IL" sz="2400" smtClean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1927225" y="2928938"/>
          <a:ext cx="5175250" cy="2127250"/>
        </p:xfrm>
        <a:graphic>
          <a:graphicData uri="http://schemas.openxmlformats.org/drawingml/2006/table">
            <a:tbl>
              <a:tblPr rtl="1"/>
              <a:tblGrid>
                <a:gridCol w="2449420"/>
                <a:gridCol w="2725830"/>
              </a:tblGrid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Calibri" pitchFamily="34" charset="0"/>
                          <a:ea typeface="Calibri"/>
                          <a:cs typeface="Arial"/>
                        </a:rPr>
                        <a:t>בנפרד</a:t>
                      </a:r>
                      <a:endParaRPr lang="he-IL" sz="2400" baseline="0" dirty="0"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err="1" smtClean="0">
                          <a:latin typeface="Calibri" pitchFamily="34" charset="0"/>
                          <a:ea typeface="Calibri"/>
                          <a:cs typeface="Arial"/>
                        </a:rPr>
                        <a:t>אמא</a:t>
                      </a:r>
                      <a:endParaRPr lang="he-IL" sz="2400" baseline="0" dirty="0"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ביחד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נהר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3786188" y="3571875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6" name="Smiley Face 5">
            <a:hlinkClick r:id="rId3" action="ppaction://hlinksldjump"/>
          </p:cNvPr>
          <p:cNvSpPr/>
          <p:nvPr/>
        </p:nvSpPr>
        <p:spPr>
          <a:xfrm>
            <a:off x="6500813" y="3571875"/>
            <a:ext cx="357187" cy="35718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Smiley Face 6">
            <a:hlinkClick r:id="rId3" action="ppaction://hlinksldjump"/>
          </p:cNvPr>
          <p:cNvSpPr/>
          <p:nvPr/>
        </p:nvSpPr>
        <p:spPr>
          <a:xfrm>
            <a:off x="3786188" y="4500563"/>
            <a:ext cx="357187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8" name="Smiley Face 7">
            <a:hlinkClick r:id="rId4" action="ppaction://hlinksldjump"/>
          </p:cNvPr>
          <p:cNvSpPr/>
          <p:nvPr/>
        </p:nvSpPr>
        <p:spPr>
          <a:xfrm flipH="1">
            <a:off x="6572250" y="4643438"/>
            <a:ext cx="428625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51203" name="Content Placeholder 8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he-IL" sz="2400" smtClean="0"/>
              <a:t>7. better</a:t>
            </a:r>
            <a:endParaRPr lang="he-IL" altLang="he-IL" sz="2400" smtClean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1577975" y="2928938"/>
          <a:ext cx="5524500" cy="2127250"/>
        </p:xfrm>
        <a:graphic>
          <a:graphicData uri="http://schemas.openxmlformats.org/drawingml/2006/table">
            <a:tbl>
              <a:tblPr rtl="1"/>
              <a:tblGrid>
                <a:gridCol w="2798662"/>
                <a:gridCol w="2725838"/>
              </a:tblGrid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פחות טוב</a:t>
                      </a:r>
                      <a:endParaRPr lang="he-IL" sz="2400" baseline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latin typeface="Calibri"/>
                          <a:ea typeface="Calibri"/>
                          <a:cs typeface="Arial"/>
                        </a:rPr>
                        <a:t>יותר</a:t>
                      </a:r>
                      <a:r>
                        <a:rPr lang="he-IL" sz="2800" baseline="0" dirty="0" smtClean="0">
                          <a:latin typeface="Calibri"/>
                          <a:ea typeface="Calibri"/>
                          <a:cs typeface="Arial"/>
                        </a:rPr>
                        <a:t> טוב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יותר טעים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 pitchFamily="34" charset="0"/>
                          <a:ea typeface="Calibri"/>
                          <a:cs typeface="Arial"/>
                        </a:rPr>
                        <a:t>פחות טעים</a:t>
                      </a:r>
                      <a:endParaRPr lang="he-IL" sz="2400" dirty="0">
                        <a:latin typeface="Calibri" pitchFamily="34" charset="0"/>
                        <a:ea typeface="Calibri"/>
                        <a:cs typeface="Arial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3500438" y="3571875"/>
            <a:ext cx="357187" cy="35718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6" name="Smiley Face 5">
            <a:hlinkClick r:id="rId4" action="ppaction://hlinksldjump"/>
          </p:cNvPr>
          <p:cNvSpPr/>
          <p:nvPr/>
        </p:nvSpPr>
        <p:spPr>
          <a:xfrm>
            <a:off x="6500813" y="3571875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Smiley Face 6">
            <a:hlinkClick r:id="rId4" action="ppaction://hlinksldjump"/>
          </p:cNvPr>
          <p:cNvSpPr/>
          <p:nvPr/>
        </p:nvSpPr>
        <p:spPr>
          <a:xfrm>
            <a:off x="3500438" y="4643438"/>
            <a:ext cx="357187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8" name="Smiley Face 7">
            <a:hlinkClick r:id="rId4" action="ppaction://hlinksldjump"/>
          </p:cNvPr>
          <p:cNvSpPr/>
          <p:nvPr/>
        </p:nvSpPr>
        <p:spPr>
          <a:xfrm>
            <a:off x="6572250" y="4643438"/>
            <a:ext cx="357188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smtClean="0"/>
              <a:t>Great Answer!!!</a:t>
            </a:r>
            <a:endParaRPr lang="he-IL" altLang="he-IL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he-IL" smtClean="0"/>
              <a:t>You Have Won </a:t>
            </a:r>
            <a:endParaRPr lang="he-IL" altLang="he-IL" smtClean="0"/>
          </a:p>
          <a:p>
            <a:pPr eaLnBrk="1" hangingPunct="1"/>
            <a:r>
              <a:rPr lang="en-US" altLang="he-IL" smtClean="0"/>
              <a:t> A Cool Nachman Hat!!!</a:t>
            </a:r>
            <a:endParaRPr lang="he-IL" altLang="he-IL" smtClean="0"/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5" y="2714625"/>
            <a:ext cx="335756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6715125" y="5000625"/>
            <a:ext cx="1906588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63" y="0"/>
            <a:ext cx="8229600" cy="1143000"/>
          </a:xfrm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52227" name="Content Placeholder 8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he-IL" sz="2400" smtClean="0"/>
              <a:t>8. remember</a:t>
            </a:r>
            <a:endParaRPr lang="he-IL" altLang="he-IL" sz="2400" smtClean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2371725" y="2928938"/>
          <a:ext cx="4730750" cy="2127250"/>
        </p:xfrm>
        <a:graphic>
          <a:graphicData uri="http://schemas.openxmlformats.org/drawingml/2006/table">
            <a:tbl>
              <a:tblPr rtl="1"/>
              <a:tblGrid>
                <a:gridCol w="2262309"/>
                <a:gridCol w="2468441"/>
              </a:tblGrid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aseline="0" dirty="0" smtClean="0">
                          <a:latin typeface="Calibri"/>
                          <a:ea typeface="Calibri"/>
                          <a:cs typeface="Arial"/>
                        </a:rPr>
                        <a:t>לזכור</a:t>
                      </a:r>
                      <a:r>
                        <a:rPr lang="en-US" sz="2800" baseline="0" dirty="0" smtClean="0">
                          <a:latin typeface="Calibri"/>
                          <a:ea typeface="Calibri"/>
                          <a:cs typeface="Arial"/>
                        </a:rPr>
                        <a:t>     </a:t>
                      </a:r>
                      <a:endParaRPr lang="he-IL" sz="2800" baseline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latin typeface="Calibri"/>
                          <a:ea typeface="Calibri"/>
                          <a:cs typeface="Arial"/>
                        </a:rPr>
                        <a:t>לדעת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latin typeface="Calibri"/>
                          <a:ea typeface="Calibri"/>
                          <a:cs typeface="Arial"/>
                        </a:rPr>
                        <a:t>לאהוב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latin typeface="Calibri"/>
                          <a:ea typeface="Calibri"/>
                          <a:cs typeface="Arial"/>
                        </a:rPr>
                        <a:t>להתחתן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4071938" y="3500438"/>
            <a:ext cx="357187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6" name="Smiley Face 5">
            <a:hlinkClick r:id="rId4" action="ppaction://hlinksldjump"/>
          </p:cNvPr>
          <p:cNvSpPr/>
          <p:nvPr/>
        </p:nvSpPr>
        <p:spPr>
          <a:xfrm>
            <a:off x="6572250" y="3357563"/>
            <a:ext cx="357188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Smiley Face 6">
            <a:hlinkClick r:id="rId3" action="ppaction://hlinksldjump"/>
          </p:cNvPr>
          <p:cNvSpPr/>
          <p:nvPr/>
        </p:nvSpPr>
        <p:spPr>
          <a:xfrm>
            <a:off x="4143375" y="4643438"/>
            <a:ext cx="357188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9" name="Smiley Face 8">
            <a:hlinkClick r:id="rId3" action="ppaction://hlinksldjump"/>
          </p:cNvPr>
          <p:cNvSpPr/>
          <p:nvPr/>
        </p:nvSpPr>
        <p:spPr>
          <a:xfrm>
            <a:off x="6572250" y="4572000"/>
            <a:ext cx="357188" cy="35718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5325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he-IL" smtClean="0"/>
              <a:t>9. ring</a:t>
            </a:r>
            <a:endParaRPr lang="he-IL" altLang="he-IL" smtClean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2052638" y="2428875"/>
          <a:ext cx="4876800" cy="2713209"/>
        </p:xfrm>
        <a:graphic>
          <a:graphicData uri="http://schemas.openxmlformats.org/drawingml/2006/table">
            <a:tbl>
              <a:tblPr rtl="1"/>
              <a:tblGrid>
                <a:gridCol w="2428290"/>
                <a:gridCol w="2448510"/>
              </a:tblGrid>
              <a:tr h="1472013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aseline="0" dirty="0" smtClean="0">
                          <a:latin typeface="Calibri"/>
                          <a:ea typeface="Calibri"/>
                          <a:cs typeface="Arial"/>
                        </a:rPr>
                        <a:t>צמיד</a:t>
                      </a:r>
                      <a:endParaRPr lang="he-IL" sz="2800" baseline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aseline="0" dirty="0" smtClean="0">
                          <a:latin typeface="Calibri"/>
                          <a:ea typeface="Calibri"/>
                          <a:cs typeface="Arial"/>
                        </a:rPr>
                        <a:t>שרשרת</a:t>
                      </a:r>
                      <a:endParaRPr lang="en-US" sz="2800" baseline="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baseline="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latin typeface="Calibri"/>
                          <a:ea typeface="Calibri"/>
                          <a:cs typeface="Arial"/>
                        </a:rPr>
                        <a:t>עגילים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latin typeface="Calibri"/>
                          <a:ea typeface="Calibri"/>
                          <a:cs typeface="Arial"/>
                        </a:rPr>
                        <a:t>טבעת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90" marR="68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3857625" y="3357563"/>
            <a:ext cx="357188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6" name="Smiley Face 5">
            <a:hlinkClick r:id="rId3" action="ppaction://hlinksldjump"/>
          </p:cNvPr>
          <p:cNvSpPr/>
          <p:nvPr/>
        </p:nvSpPr>
        <p:spPr>
          <a:xfrm>
            <a:off x="6429375" y="3429000"/>
            <a:ext cx="357188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Smiley Face 6">
            <a:hlinkClick r:id="rId4" action="ppaction://hlinksldjump"/>
          </p:cNvPr>
          <p:cNvSpPr/>
          <p:nvPr/>
        </p:nvSpPr>
        <p:spPr>
          <a:xfrm>
            <a:off x="3857625" y="4714875"/>
            <a:ext cx="357188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8" name="Smiley Face 7">
            <a:hlinkClick r:id="rId3" action="ppaction://hlinksldjump"/>
          </p:cNvPr>
          <p:cNvSpPr/>
          <p:nvPr/>
        </p:nvSpPr>
        <p:spPr>
          <a:xfrm>
            <a:off x="6500813" y="4714875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5427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he-IL" smtClean="0"/>
              <a:t>10. marry</a:t>
            </a:r>
            <a:endParaRPr lang="he-IL" altLang="he-IL" smtClean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1987550" y="2928938"/>
          <a:ext cx="5114925" cy="2127250"/>
        </p:xfrm>
        <a:graphic>
          <a:graphicData uri="http://schemas.openxmlformats.org/drawingml/2006/table">
            <a:tbl>
              <a:tblPr rtl="1"/>
              <a:tblGrid>
                <a:gridCol w="2555884"/>
                <a:gridCol w="2559041"/>
              </a:tblGrid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baseline="0" dirty="0" smtClean="0">
                          <a:latin typeface="Calibri"/>
                          <a:ea typeface="Calibri"/>
                          <a:cs typeface="Arial"/>
                        </a:rPr>
                        <a:t>נהר</a:t>
                      </a:r>
                      <a:endParaRPr lang="he-IL" sz="2800" baseline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latin typeface="Calibri"/>
                          <a:ea typeface="Calibri"/>
                          <a:cs typeface="Arial"/>
                        </a:rPr>
                        <a:t>אחות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latin typeface="Calibri"/>
                          <a:ea typeface="Calibri"/>
                          <a:cs typeface="Arial"/>
                        </a:rPr>
                        <a:t>פיתה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800" dirty="0" smtClean="0">
                          <a:latin typeface="Calibri"/>
                          <a:ea typeface="Calibri"/>
                          <a:cs typeface="Arial"/>
                        </a:rPr>
                        <a:t>להתחתן</a:t>
                      </a: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miley Face 4">
            <a:hlinkClick r:id="rId3" action="ppaction://hlinksldjump"/>
          </p:cNvPr>
          <p:cNvSpPr/>
          <p:nvPr/>
        </p:nvSpPr>
        <p:spPr>
          <a:xfrm>
            <a:off x="4071938" y="3571875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6" name="Smiley Face 5">
            <a:hlinkClick r:id="rId3" action="ppaction://hlinksldjump"/>
          </p:cNvPr>
          <p:cNvSpPr/>
          <p:nvPr/>
        </p:nvSpPr>
        <p:spPr>
          <a:xfrm>
            <a:off x="6572250" y="3571875"/>
            <a:ext cx="357188" cy="357188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7" name="Smiley Face 6">
            <a:hlinkClick r:id="rId4" action="ppaction://hlinksldjump"/>
          </p:cNvPr>
          <p:cNvSpPr/>
          <p:nvPr/>
        </p:nvSpPr>
        <p:spPr>
          <a:xfrm>
            <a:off x="4071938" y="4572000"/>
            <a:ext cx="357187" cy="3571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8" name="Smiley Face 7">
            <a:hlinkClick r:id="rId3" action="ppaction://hlinksldjump"/>
          </p:cNvPr>
          <p:cNvSpPr/>
          <p:nvPr/>
        </p:nvSpPr>
        <p:spPr>
          <a:xfrm>
            <a:off x="6643688" y="4643438"/>
            <a:ext cx="357187" cy="35718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88" y="3000375"/>
            <a:ext cx="335756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ular Callout 9"/>
          <p:cNvSpPr/>
          <p:nvPr/>
        </p:nvSpPr>
        <p:spPr>
          <a:xfrm>
            <a:off x="1785938" y="785813"/>
            <a:ext cx="2643187" cy="19288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Correct Answer!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Mazel</a:t>
            </a:r>
            <a:r>
              <a:rPr lang="en-US" dirty="0"/>
              <a:t> </a:t>
            </a:r>
            <a:r>
              <a:rPr lang="en-US" dirty="0" err="1"/>
              <a:t>Tov</a:t>
            </a:r>
            <a:endParaRPr lang="he-IL" dirty="0"/>
          </a:p>
        </p:txBody>
      </p:sp>
      <p:sp>
        <p:nvSpPr>
          <p:cNvPr id="7172" name="TextBox 11"/>
          <p:cNvSpPr txBox="1">
            <a:spLocks noChangeArrowheads="1"/>
          </p:cNvSpPr>
          <p:nvPr/>
        </p:nvSpPr>
        <p:spPr bwMode="auto">
          <a:xfrm flipH="1">
            <a:off x="3113088" y="285750"/>
            <a:ext cx="367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altLang="he-IL">
                <a:latin typeface="Calibri" pitchFamily="34" charset="0"/>
              </a:rPr>
              <a:t>Obama says…</a:t>
            </a:r>
            <a:endParaRPr lang="he-IL" altLang="he-IL">
              <a:latin typeface="Calibri" pitchFamily="34" charset="0"/>
            </a:endParaRPr>
          </a:p>
        </p:txBody>
      </p:sp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6215063" y="5286375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4500563" y="3500438"/>
            <a:ext cx="39290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altLang="he-IL" sz="4000">
                <a:latin typeface="Calibri" pitchFamily="34" charset="0"/>
              </a:rPr>
              <a:t>GOOD ANSWER!!!!</a:t>
            </a:r>
            <a:endParaRPr lang="he-IL" altLang="he-IL" sz="4000">
              <a:latin typeface="Calibri" pitchFamily="34" charset="0"/>
            </a:endParaRPr>
          </a:p>
        </p:txBody>
      </p:sp>
      <p:sp>
        <p:nvSpPr>
          <p:cNvPr id="4" name="Right Arrow 3">
            <a:hlinkClick r:id="rId4" action="ppaction://hlinksldjump"/>
          </p:cNvPr>
          <p:cNvSpPr/>
          <p:nvPr/>
        </p:nvSpPr>
        <p:spPr>
          <a:xfrm>
            <a:off x="6072188" y="5429250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8196" name="Picture 4" descr="Yossi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75" y="1214438"/>
            <a:ext cx="34559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4000500" y="214313"/>
            <a:ext cx="4071938" cy="250031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0" y="2571750"/>
            <a:ext cx="30718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4929188" y="785813"/>
            <a:ext cx="2786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he-IL" altLang="he-IL">
                <a:latin typeface="Calibri" pitchFamily="34" charset="0"/>
              </a:rPr>
              <a:t>!!!</a:t>
            </a:r>
            <a:r>
              <a:rPr lang="en-US" altLang="he-IL">
                <a:latin typeface="Calibri" pitchFamily="34" charset="0"/>
              </a:rPr>
              <a:t>Excellent Answer</a:t>
            </a:r>
          </a:p>
        </p:txBody>
      </p:sp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6143625" y="5286375"/>
            <a:ext cx="1906588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43438" y="785794"/>
            <a:ext cx="3286148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00" dirty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  <a:latin typeface="+mn-lt"/>
                <a:cs typeface="+mn-cs"/>
              </a:rPr>
              <a:t>Excellent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00" dirty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  <a:latin typeface="+mn-lt"/>
                <a:cs typeface="+mn-cs"/>
              </a:rPr>
              <a:t>Answer!!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100" dirty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  <a:latin typeface="+mn-lt"/>
                <a:cs typeface="+mn-cs"/>
              </a:rPr>
              <a:t>You are genius like me!!!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25" y="1857375"/>
            <a:ext cx="2786063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>
            <a:hlinkClick r:id="rId5" action="ppaction://hlinksldjump"/>
          </p:cNvPr>
          <p:cNvSpPr/>
          <p:nvPr/>
        </p:nvSpPr>
        <p:spPr>
          <a:xfrm>
            <a:off x="6215063" y="5357813"/>
            <a:ext cx="1906587" cy="1143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C050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470</Words>
  <Application>Microsoft Office PowerPoint</Application>
  <PresentationFormat>On-screen Show (4:3)</PresentationFormat>
  <Paragraphs>160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Calibri</vt:lpstr>
      <vt:lpstr>Times New Roman</vt:lpstr>
      <vt:lpstr>Times New Roman (Hebrew)</vt:lpstr>
      <vt:lpstr>Kristen ITC</vt:lpstr>
      <vt:lpstr>Bradley Hand ITC</vt:lpstr>
      <vt:lpstr>Arabic Typesetting</vt:lpstr>
      <vt:lpstr>Office Theme</vt:lpstr>
      <vt:lpstr>TIME TO PLAY   </vt:lpstr>
      <vt:lpstr>Game Directions</vt:lpstr>
      <vt:lpstr>Slide 3</vt:lpstr>
      <vt:lpstr>Slide 4</vt:lpstr>
      <vt:lpstr>Great Answer!!!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  <vt:lpstr>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Yechezkel</dc:creator>
  <cp:lastModifiedBy>Fern</cp:lastModifiedBy>
  <cp:revision>236</cp:revision>
  <dcterms:created xsi:type="dcterms:W3CDTF">2009-02-12T18:01:48Z</dcterms:created>
  <dcterms:modified xsi:type="dcterms:W3CDTF">2014-05-04T06:33:15Z</dcterms:modified>
</cp:coreProperties>
</file>