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6888163" cy="10021888"/>
  <p:embeddedFontLst>
    <p:embeddedFont>
      <p:font typeface="Choco" panose="020B0604020202020204" charset="-79"/>
      <p:regular r:id="rId7"/>
    </p:embeddedFont>
    <p:embeddedFont>
      <p:font typeface="Comic Sans" panose="020B0604020202020204" charset="0"/>
      <p:regular r:id="rId8"/>
    </p:embeddedFont>
    <p:embeddedFont>
      <p:font typeface="Comic Sans MS" panose="030F0702030302020204" pitchFamily="66" charset="0"/>
      <p:regular r:id="rId9"/>
      <p:bold r:id="rId10"/>
      <p:italic r:id="rId11"/>
      <p:boldItalic r:id="rId12"/>
    </p:embeddedFont>
    <p:embeddedFont>
      <p:font typeface="Tenor San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31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98551" y="3096368"/>
            <a:ext cx="2979315" cy="1861430"/>
            <a:chOff x="0" y="0"/>
            <a:chExt cx="3972420" cy="2481907"/>
          </a:xfrm>
        </p:grpSpPr>
        <p:sp>
          <p:nvSpPr>
            <p:cNvPr id="3" name="Freeform 3"/>
            <p:cNvSpPr/>
            <p:nvPr/>
          </p:nvSpPr>
          <p:spPr>
            <a:xfrm>
              <a:off x="148754" y="0"/>
              <a:ext cx="3823666" cy="2481907"/>
            </a:xfrm>
            <a:custGeom>
              <a:avLst/>
              <a:gdLst/>
              <a:ahLst/>
              <a:cxnLst/>
              <a:rect l="l" t="t" r="r" b="b"/>
              <a:pathLst>
                <a:path w="3823666" h="2481907">
                  <a:moveTo>
                    <a:pt x="0" y="0"/>
                  </a:moveTo>
                  <a:lnTo>
                    <a:pt x="3823666" y="0"/>
                  </a:lnTo>
                  <a:lnTo>
                    <a:pt x="3823666" y="2481907"/>
                  </a:lnTo>
                  <a:lnTo>
                    <a:pt x="0" y="2481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421377"/>
              <a:ext cx="3777899" cy="2060529"/>
            </a:xfrm>
            <a:custGeom>
              <a:avLst/>
              <a:gdLst/>
              <a:ahLst/>
              <a:cxnLst/>
              <a:rect l="l" t="t" r="r" b="b"/>
              <a:pathLst>
                <a:path w="3777899" h="2060529">
                  <a:moveTo>
                    <a:pt x="0" y="0"/>
                  </a:moveTo>
                  <a:lnTo>
                    <a:pt x="3777899" y="0"/>
                  </a:lnTo>
                  <a:lnTo>
                    <a:pt x="3777899" y="2060530"/>
                  </a:lnTo>
                  <a:lnTo>
                    <a:pt x="0" y="2060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306240" y="5346000"/>
            <a:ext cx="3002136" cy="1831358"/>
            <a:chOff x="0" y="0"/>
            <a:chExt cx="4002848" cy="24418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61893" cy="2441810"/>
            </a:xfrm>
            <a:custGeom>
              <a:avLst/>
              <a:gdLst/>
              <a:ahLst/>
              <a:cxnLst/>
              <a:rect l="l" t="t" r="r" b="b"/>
              <a:pathLst>
                <a:path w="3761893" h="2441810">
                  <a:moveTo>
                    <a:pt x="0" y="0"/>
                  </a:moveTo>
                  <a:lnTo>
                    <a:pt x="3761893" y="0"/>
                  </a:lnTo>
                  <a:lnTo>
                    <a:pt x="3761893" y="2441810"/>
                  </a:lnTo>
                  <a:lnTo>
                    <a:pt x="0" y="2441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224949" y="381281"/>
              <a:ext cx="3777899" cy="2060529"/>
            </a:xfrm>
            <a:custGeom>
              <a:avLst/>
              <a:gdLst/>
              <a:ahLst/>
              <a:cxnLst/>
              <a:rect l="l" t="t" r="r" b="b"/>
              <a:pathLst>
                <a:path w="3777899" h="2060529">
                  <a:moveTo>
                    <a:pt x="0" y="0"/>
                  </a:moveTo>
                  <a:lnTo>
                    <a:pt x="3777899" y="0"/>
                  </a:lnTo>
                  <a:lnTo>
                    <a:pt x="3777899" y="2060529"/>
                  </a:lnTo>
                  <a:lnTo>
                    <a:pt x="0" y="2060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3780000" y="7566232"/>
            <a:ext cx="3511672" cy="1962851"/>
            <a:chOff x="0" y="0"/>
            <a:chExt cx="4682230" cy="2617135"/>
          </a:xfrm>
        </p:grpSpPr>
        <p:sp>
          <p:nvSpPr>
            <p:cNvPr id="9" name="Freeform 9"/>
            <p:cNvSpPr/>
            <p:nvPr/>
          </p:nvSpPr>
          <p:spPr>
            <a:xfrm>
              <a:off x="650230" y="0"/>
              <a:ext cx="4032000" cy="2617135"/>
            </a:xfrm>
            <a:custGeom>
              <a:avLst/>
              <a:gdLst/>
              <a:ahLst/>
              <a:cxnLst/>
              <a:rect l="l" t="t" r="r" b="b"/>
              <a:pathLst>
                <a:path w="4032000" h="2617135">
                  <a:moveTo>
                    <a:pt x="0" y="0"/>
                  </a:moveTo>
                  <a:lnTo>
                    <a:pt x="4032000" y="0"/>
                  </a:lnTo>
                  <a:lnTo>
                    <a:pt x="4032000" y="2617135"/>
                  </a:lnTo>
                  <a:lnTo>
                    <a:pt x="0" y="2617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233331"/>
              <a:ext cx="4370610" cy="2383804"/>
            </a:xfrm>
            <a:custGeom>
              <a:avLst/>
              <a:gdLst/>
              <a:ahLst/>
              <a:cxnLst/>
              <a:rect l="l" t="t" r="r" b="b"/>
              <a:pathLst>
                <a:path w="4370610" h="2383804">
                  <a:moveTo>
                    <a:pt x="0" y="0"/>
                  </a:moveTo>
                  <a:lnTo>
                    <a:pt x="4370610" y="0"/>
                  </a:lnTo>
                  <a:lnTo>
                    <a:pt x="4370610" y="2383804"/>
                  </a:lnTo>
                  <a:lnTo>
                    <a:pt x="0" y="2383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-1111396" y="1032052"/>
            <a:ext cx="4419772" cy="2069730"/>
            <a:chOff x="0" y="0"/>
            <a:chExt cx="5893030" cy="2759640"/>
          </a:xfrm>
        </p:grpSpPr>
        <p:sp>
          <p:nvSpPr>
            <p:cNvPr id="12" name="Freeform 12"/>
            <p:cNvSpPr/>
            <p:nvPr/>
          </p:nvSpPr>
          <p:spPr>
            <a:xfrm>
              <a:off x="2028546" y="449006"/>
              <a:ext cx="3559801" cy="2310635"/>
            </a:xfrm>
            <a:custGeom>
              <a:avLst/>
              <a:gdLst/>
              <a:ahLst/>
              <a:cxnLst/>
              <a:rect l="l" t="t" r="r" b="b"/>
              <a:pathLst>
                <a:path w="3559801" h="2310635">
                  <a:moveTo>
                    <a:pt x="0" y="0"/>
                  </a:moveTo>
                  <a:lnTo>
                    <a:pt x="3559801" y="0"/>
                  </a:lnTo>
                  <a:lnTo>
                    <a:pt x="3559801" y="2310634"/>
                  </a:lnTo>
                  <a:lnTo>
                    <a:pt x="0" y="2310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276426" y="755497"/>
              <a:ext cx="3616603" cy="2004143"/>
            </a:xfrm>
            <a:custGeom>
              <a:avLst/>
              <a:gdLst/>
              <a:ahLst/>
              <a:cxnLst/>
              <a:rect l="l" t="t" r="r" b="b"/>
              <a:pathLst>
                <a:path w="3616603" h="2004143">
                  <a:moveTo>
                    <a:pt x="0" y="0"/>
                  </a:moveTo>
                  <a:lnTo>
                    <a:pt x="3616604" y="0"/>
                  </a:lnTo>
                  <a:lnTo>
                    <a:pt x="3616604" y="2004143"/>
                  </a:lnTo>
                  <a:lnTo>
                    <a:pt x="0" y="2004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7567" b="-51823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714218" y="0"/>
              <a:ext cx="895766" cy="898011"/>
            </a:xfrm>
            <a:custGeom>
              <a:avLst/>
              <a:gdLst/>
              <a:ahLst/>
              <a:cxnLst/>
              <a:rect l="l" t="t" r="r" b="b"/>
              <a:pathLst>
                <a:path w="895766" h="898011">
                  <a:moveTo>
                    <a:pt x="0" y="0"/>
                  </a:moveTo>
                  <a:lnTo>
                    <a:pt x="895766" y="0"/>
                  </a:lnTo>
                  <a:lnTo>
                    <a:pt x="895766" y="898011"/>
                  </a:lnTo>
                  <a:lnTo>
                    <a:pt x="0" y="898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-14622"/>
              <a:ext cx="4178812" cy="706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233DFF"/>
                  </a:solidFill>
                  <a:latin typeface="Choco"/>
                  <a:ea typeface="Choco"/>
                  <a:cs typeface="Choco"/>
                  <a:sym typeface="Choco"/>
                </a:rPr>
                <a:t>1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4847" y="12947"/>
            <a:ext cx="7398931" cy="272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8"/>
              </a:lnSpc>
              <a:spcBef>
                <a:spcPct val="0"/>
              </a:spcBef>
            </a:pPr>
            <a:r>
              <a:rPr lang="en-US" sz="1600" dirty="0">
                <a:solidFill>
                  <a:srgbClr val="233DFF"/>
                </a:solidFill>
                <a:latin typeface="Comic Sans" panose="020B0604020202020204" charset="0"/>
                <a:ea typeface="Tenor Sans"/>
                <a:cs typeface="Tenor Sans"/>
                <a:sym typeface="Tenor Sans"/>
              </a:rPr>
              <a:t>Lesson 5, letter e, </a:t>
            </a:r>
            <a:r>
              <a:rPr lang="en-US" sz="1600" dirty="0" err="1">
                <a:solidFill>
                  <a:srgbClr val="233DFF"/>
                </a:solidFill>
                <a:latin typeface="Comic Sans" panose="020B0604020202020204" charset="0"/>
                <a:ea typeface="Tenor Sans"/>
                <a:cs typeface="Tenor Sans"/>
                <a:sym typeface="Tenor Sans"/>
              </a:rPr>
              <a:t>sh</a:t>
            </a:r>
            <a:r>
              <a:rPr lang="en-US" sz="1600" dirty="0">
                <a:solidFill>
                  <a:srgbClr val="233DFF"/>
                </a:solidFill>
                <a:latin typeface="Comic Sans" panose="020B0604020202020204" charset="0"/>
                <a:ea typeface="Tenor Sans"/>
                <a:cs typeface="Tenor Sans"/>
                <a:sym typeface="Tenor Sans"/>
              </a:rPr>
              <a:t>               by: Maya Harel and Haneen </a:t>
            </a:r>
            <a:r>
              <a:rPr lang="en-US" sz="1600" dirty="0" err="1">
                <a:solidFill>
                  <a:srgbClr val="233DFF"/>
                </a:solidFill>
                <a:latin typeface="Comic Sans" panose="020B0604020202020204" charset="0"/>
                <a:ea typeface="Tenor Sans"/>
                <a:cs typeface="Tenor Sans"/>
                <a:sym typeface="Tenor Sans"/>
              </a:rPr>
              <a:t>Badarnehs</a:t>
            </a:r>
            <a:endParaRPr lang="en-US" sz="1600" dirty="0">
              <a:solidFill>
                <a:srgbClr val="233DFF"/>
              </a:solidFill>
              <a:latin typeface="Comic Sans" panose="020B0604020202020204" charset="0"/>
              <a:ea typeface="Tenor Sans"/>
              <a:cs typeface="Tenor Sans"/>
              <a:sym typeface="Tenor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387182" y="1515894"/>
            <a:ext cx="3787343" cy="1411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47"/>
              </a:lnSpc>
              <a:spcBef>
                <a:spcPct val="0"/>
              </a:spcBef>
            </a:pPr>
            <a:r>
              <a:rPr lang="en-US" sz="2033" dirty="0">
                <a:solidFill>
                  <a:srgbClr val="233DFF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100" dirty="0">
                <a:solidFill>
                  <a:srgbClr val="233DFF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It is past ten. Ted has a test.</a:t>
            </a:r>
          </a:p>
          <a:p>
            <a:pPr algn="l">
              <a:lnSpc>
                <a:spcPts val="2847"/>
              </a:lnSpc>
              <a:spcBef>
                <a:spcPct val="0"/>
              </a:spcBef>
            </a:pPr>
            <a:r>
              <a:rPr lang="en-US" sz="2100" dirty="0">
                <a:solidFill>
                  <a:srgbClr val="233DFF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 He sits at the steps.</a:t>
            </a:r>
          </a:p>
          <a:p>
            <a:pPr algn="l">
              <a:lnSpc>
                <a:spcPts val="2847"/>
              </a:lnSpc>
              <a:spcBef>
                <a:spcPct val="0"/>
              </a:spcBef>
            </a:pPr>
            <a:r>
              <a:rPr lang="en-US" sz="2100" dirty="0">
                <a:solidFill>
                  <a:srgbClr val="233DFF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 The iPad is in his hand.</a:t>
            </a:r>
          </a:p>
          <a:p>
            <a:pPr algn="l">
              <a:lnSpc>
                <a:spcPts val="2847"/>
              </a:lnSpc>
              <a:spcBef>
                <a:spcPct val="0"/>
              </a:spcBef>
            </a:pPr>
            <a:r>
              <a:rPr lang="en-US" sz="2100" dirty="0">
                <a:solidFill>
                  <a:srgbClr val="233DFF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 He taps "send."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9508" y="3642662"/>
            <a:ext cx="3570315" cy="112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3"/>
              </a:lnSpc>
              <a:spcBef>
                <a:spcPct val="0"/>
              </a:spcBef>
            </a:pPr>
            <a:r>
              <a:rPr lang="en-US" sz="2100" dirty="0">
                <a:solidFill>
                  <a:srgbClr val="233DFF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Pat steps in.  </a:t>
            </a:r>
          </a:p>
          <a:p>
            <a:pPr algn="l">
              <a:lnSpc>
                <a:spcPts val="2963"/>
              </a:lnSpc>
              <a:spcBef>
                <a:spcPct val="0"/>
              </a:spcBef>
            </a:pPr>
            <a:r>
              <a:rPr lang="en-US" sz="2100" dirty="0">
                <a:solidFill>
                  <a:srgbClr val="233DFF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She has a Pepsi.</a:t>
            </a:r>
            <a:br>
              <a:rPr lang="en-US" sz="2100" dirty="0">
                <a:solidFill>
                  <a:srgbClr val="233DFF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</a:br>
            <a:r>
              <a:rPr lang="en-US" sz="2100" dirty="0">
                <a:solidFill>
                  <a:srgbClr val="233DFF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She spins and hits the iPad.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75172" y="5672173"/>
            <a:ext cx="3662008" cy="65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5"/>
              </a:lnSpc>
              <a:spcBef>
                <a:spcPct val="0"/>
              </a:spcBef>
            </a:pPr>
            <a:r>
              <a:rPr lang="en-US" sz="3789" dirty="0">
                <a:solidFill>
                  <a:srgbClr val="233DFF"/>
                </a:solidFill>
                <a:latin typeface="Comic Sans" panose="020B0604020202020204" charset="0"/>
                <a:ea typeface="Tenor Sans"/>
                <a:cs typeface="Tenor Sans"/>
                <a:sym typeface="Tenor Sans"/>
              </a:rPr>
              <a:t>The iPad snaps!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9372" y="7979559"/>
            <a:ext cx="3697129" cy="1311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1"/>
              </a:lnSpc>
              <a:spcBef>
                <a:spcPct val="0"/>
              </a:spcBef>
            </a:pPr>
            <a:r>
              <a:rPr lang="en-US" sz="1850" dirty="0">
                <a:solidFill>
                  <a:srgbClr val="233DFF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   </a:t>
            </a:r>
            <a:r>
              <a:rPr lang="en-US" sz="2100" dirty="0">
                <a:solidFill>
                  <a:srgbClr val="233DFF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Ted stands. Pat is sad</a:t>
            </a:r>
          </a:p>
          <a:p>
            <a:pPr algn="ctr">
              <a:lnSpc>
                <a:spcPts val="2591"/>
              </a:lnSpc>
              <a:spcBef>
                <a:spcPct val="0"/>
              </a:spcBef>
            </a:pPr>
            <a:r>
              <a:rPr lang="en-US" sz="2100" dirty="0">
                <a:solidFill>
                  <a:srgbClr val="233DFF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Pat said: “The iPad! The iPad!”</a:t>
            </a:r>
          </a:p>
          <a:p>
            <a:pPr algn="ctr">
              <a:lnSpc>
                <a:spcPts val="2591"/>
              </a:lnSpc>
              <a:spcBef>
                <a:spcPct val="0"/>
              </a:spcBef>
            </a:pPr>
            <a:r>
              <a:rPr lang="en-US" sz="2100" dirty="0">
                <a:solidFill>
                  <a:srgbClr val="233DFF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   Ted isn’t sad. </a:t>
            </a:r>
          </a:p>
          <a:p>
            <a:pPr algn="ctr">
              <a:lnSpc>
                <a:spcPts val="2591"/>
              </a:lnSpc>
              <a:spcBef>
                <a:spcPct val="0"/>
              </a:spcBef>
            </a:pPr>
            <a:r>
              <a:rPr lang="en-US" sz="2100" dirty="0">
                <a:solidFill>
                  <a:srgbClr val="233DFF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His test is in.</a:t>
            </a:r>
          </a:p>
        </p:txBody>
      </p:sp>
      <p:sp>
        <p:nvSpPr>
          <p:cNvPr id="22" name="Freeform 22"/>
          <p:cNvSpPr/>
          <p:nvPr/>
        </p:nvSpPr>
        <p:spPr>
          <a:xfrm>
            <a:off x="136470" y="4998741"/>
            <a:ext cx="671825" cy="673509"/>
          </a:xfrm>
          <a:custGeom>
            <a:avLst/>
            <a:gdLst/>
            <a:ahLst/>
            <a:cxnLst/>
            <a:rect l="l" t="t" r="r" b="b"/>
            <a:pathLst>
              <a:path w="671825" h="673509">
                <a:moveTo>
                  <a:pt x="0" y="0"/>
                </a:moveTo>
                <a:lnTo>
                  <a:pt x="671825" y="0"/>
                </a:lnTo>
                <a:lnTo>
                  <a:pt x="671825" y="673508"/>
                </a:lnTo>
                <a:lnTo>
                  <a:pt x="0" y="6735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565355" y="2668376"/>
            <a:ext cx="671825" cy="673509"/>
          </a:xfrm>
          <a:custGeom>
            <a:avLst/>
            <a:gdLst/>
            <a:ahLst/>
            <a:cxnLst/>
            <a:rect l="l" t="t" r="r" b="b"/>
            <a:pathLst>
              <a:path w="671825" h="673509">
                <a:moveTo>
                  <a:pt x="0" y="0"/>
                </a:moveTo>
                <a:lnTo>
                  <a:pt x="671825" y="0"/>
                </a:lnTo>
                <a:lnTo>
                  <a:pt x="671825" y="673509"/>
                </a:lnTo>
                <a:lnTo>
                  <a:pt x="0" y="6735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741953" y="7229478"/>
            <a:ext cx="671825" cy="673509"/>
          </a:xfrm>
          <a:custGeom>
            <a:avLst/>
            <a:gdLst/>
            <a:ahLst/>
            <a:cxnLst/>
            <a:rect l="l" t="t" r="r" b="b"/>
            <a:pathLst>
              <a:path w="671825" h="673509">
                <a:moveTo>
                  <a:pt x="0" y="0"/>
                </a:moveTo>
                <a:lnTo>
                  <a:pt x="671825" y="0"/>
                </a:lnTo>
                <a:lnTo>
                  <a:pt x="671825" y="673509"/>
                </a:lnTo>
                <a:lnTo>
                  <a:pt x="0" y="6735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380920" y="4975984"/>
            <a:ext cx="182924" cy="642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9"/>
              </a:lnSpc>
            </a:pPr>
            <a:r>
              <a:rPr lang="en-US" sz="3777">
                <a:solidFill>
                  <a:srgbClr val="233DFF"/>
                </a:solidFill>
                <a:latin typeface="Choco"/>
                <a:ea typeface="Choco"/>
                <a:cs typeface="Choco"/>
                <a:sym typeface="Choco"/>
              </a:rPr>
              <a:t>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06235" y="2592176"/>
            <a:ext cx="190064" cy="642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9"/>
              </a:lnSpc>
            </a:pPr>
            <a:r>
              <a:rPr lang="en-US" sz="3777">
                <a:solidFill>
                  <a:srgbClr val="233DFF"/>
                </a:solidFill>
                <a:latin typeface="Choco"/>
                <a:ea typeface="Choco"/>
                <a:cs typeface="Choco"/>
                <a:sym typeface="Choco"/>
              </a:rPr>
              <a:t>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948319" y="7153278"/>
            <a:ext cx="179497" cy="642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9"/>
              </a:lnSpc>
            </a:pPr>
            <a:r>
              <a:rPr lang="en-US" sz="3777">
                <a:solidFill>
                  <a:srgbClr val="233DFF"/>
                </a:solidFill>
                <a:latin typeface="Choco"/>
                <a:ea typeface="Choco"/>
                <a:cs typeface="Choco"/>
                <a:sym typeface="Choco"/>
              </a:rPr>
              <a:t>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272966" y="489691"/>
            <a:ext cx="362818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latin typeface="Comic Sans" panose="020B0604020202020204" charset="0"/>
              </a:rPr>
              <a:t>Ted and his </a:t>
            </a:r>
            <a:r>
              <a:rPr lang="en-US" sz="3200" dirty="0" err="1">
                <a:latin typeface="Comic Sans" panose="020B0604020202020204" charset="0"/>
              </a:rPr>
              <a:t>IPad</a:t>
            </a:r>
            <a:endParaRPr lang="en-US" sz="3200" dirty="0">
              <a:effectLst/>
              <a:latin typeface="Comic Sans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3127" y="756000"/>
            <a:ext cx="8006254" cy="10350536"/>
          </a:xfrm>
          <a:custGeom>
            <a:avLst/>
            <a:gdLst/>
            <a:ahLst/>
            <a:cxnLst/>
            <a:rect l="l" t="t" r="r" b="b"/>
            <a:pathLst>
              <a:path w="8006254" h="10350536">
                <a:moveTo>
                  <a:pt x="0" y="0"/>
                </a:moveTo>
                <a:lnTo>
                  <a:pt x="8006254" y="0"/>
                </a:lnTo>
                <a:lnTo>
                  <a:pt x="8006254" y="10350536"/>
                </a:lnTo>
                <a:lnTo>
                  <a:pt x="0" y="10350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87" b="-27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3050" y="165100"/>
            <a:ext cx="7030377" cy="286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1"/>
              </a:lnSpc>
              <a:spcBef>
                <a:spcPct val="0"/>
              </a:spcBef>
            </a:pPr>
            <a:r>
              <a:rPr lang="en-US" sz="1687" dirty="0">
                <a:solidFill>
                  <a:srgbClr val="000000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Lesson 5, letter e, </a:t>
            </a:r>
            <a:r>
              <a:rPr lang="en-US" sz="1687" dirty="0" err="1">
                <a:solidFill>
                  <a:srgbClr val="000000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sh</a:t>
            </a:r>
            <a:r>
              <a:rPr lang="en-US" sz="1687" dirty="0">
                <a:solidFill>
                  <a:srgbClr val="000000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          by: Maya Harel and Haneen </a:t>
            </a:r>
            <a:r>
              <a:rPr lang="en-US" sz="1687" dirty="0" err="1">
                <a:solidFill>
                  <a:srgbClr val="000000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Badarnehs</a:t>
            </a:r>
            <a:endParaRPr lang="en-US" sz="1687" dirty="0">
              <a:solidFill>
                <a:srgbClr val="000000"/>
              </a:solidFill>
              <a:latin typeface="Comic Sans MS" panose="030F0702030302020204" pitchFamily="66" charset="0"/>
              <a:ea typeface="Tenor Sans"/>
              <a:cs typeface="Tenor Sans"/>
              <a:sym typeface="Tenor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181" y="689325"/>
            <a:ext cx="7143586" cy="139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1"/>
              </a:lnSpc>
              <a:spcBef>
                <a:spcPct val="0"/>
              </a:spcBef>
            </a:pPr>
            <a:r>
              <a:rPr lang="en-US" sz="2658">
                <a:solidFill>
                  <a:srgbClr val="233DFF"/>
                </a:solidFill>
                <a:latin typeface="Tenor Sans"/>
                <a:ea typeface="Tenor Sans"/>
                <a:cs typeface="Tenor Sans"/>
                <a:sym typeface="Tenor Sans"/>
              </a:rPr>
              <a:t> https://wordwall.net/resource/108192376/word-practice-lesson-5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29215" y="640039"/>
            <a:ext cx="2721517" cy="526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u="sng" dirty="0">
                <a:solidFill>
                  <a:srgbClr val="233DFF"/>
                </a:solidFill>
                <a:latin typeface="Tenor Sans"/>
                <a:ea typeface="Tenor Sans"/>
                <a:cs typeface="Tenor Sans"/>
                <a:sym typeface="Tenor Sans"/>
              </a:rPr>
              <a:t>Online game: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11250" y="2507951"/>
            <a:ext cx="4823578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u="sng" dirty="0">
                <a:solidFill>
                  <a:srgbClr val="233DFF"/>
                </a:solidFill>
                <a:latin typeface="Tenor Sans"/>
                <a:ea typeface="Tenor Sans"/>
                <a:cs typeface="Tenor Sans"/>
                <a:sym typeface="Tenor Sans"/>
              </a:rPr>
              <a:t>Bottle Cap Letter Game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8207" y="3028798"/>
            <a:ext cx="6963534" cy="7156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3"/>
              </a:lnSpc>
              <a:spcBef>
                <a:spcPct val="0"/>
              </a:spcBef>
            </a:pPr>
            <a:r>
              <a:rPr lang="en-US" sz="1600" dirty="0">
                <a:solidFill>
                  <a:srgbClr val="233DFF"/>
                </a:solidFill>
                <a:latin typeface="Tenor Sans"/>
                <a:ea typeface="Tenor Sans"/>
                <a:cs typeface="Tenor Sans"/>
                <a:sym typeface="Tenor Sans"/>
              </a:rPr>
              <a:t>The aim of the game is to familiarize the student with the letters and sounds he has learnt. </a:t>
            </a:r>
          </a:p>
          <a:p>
            <a:pPr algn="l">
              <a:lnSpc>
                <a:spcPts val="2753"/>
              </a:lnSpc>
              <a:spcBef>
                <a:spcPct val="0"/>
              </a:spcBef>
            </a:pPr>
            <a:r>
              <a:rPr lang="en-US" sz="1966" dirty="0">
                <a:solidFill>
                  <a:srgbClr val="000000"/>
                </a:solidFill>
                <a:latin typeface="Tenor Sans"/>
                <a:ea typeface="Tenor Sans"/>
                <a:cs typeface="Tenor Sans"/>
                <a:sym typeface="Tenor Sans"/>
              </a:rPr>
              <a:t>What do you need?</a:t>
            </a:r>
          </a:p>
          <a:p>
            <a:pPr algn="l">
              <a:lnSpc>
                <a:spcPts val="2753"/>
              </a:lnSpc>
              <a:spcBef>
                <a:spcPct val="0"/>
              </a:spcBef>
            </a:pPr>
            <a:r>
              <a:rPr lang="en-US" sz="1600" dirty="0">
                <a:solidFill>
                  <a:srgbClr val="233DFF"/>
                </a:solidFill>
                <a:latin typeface="Tenor Sans"/>
                <a:ea typeface="Tenor Sans"/>
                <a:cs typeface="Tenor Sans"/>
                <a:sym typeface="Tenor Sans"/>
              </a:rPr>
              <a:t>At least 2 caps for each letter- on one you write the small case letter and on the other one the capital one (or use round stickers on which you write the letters) </a:t>
            </a:r>
          </a:p>
          <a:p>
            <a:pPr algn="l">
              <a:lnSpc>
                <a:spcPts val="2753"/>
              </a:lnSpc>
              <a:spcBef>
                <a:spcPct val="0"/>
              </a:spcBef>
            </a:pPr>
            <a:r>
              <a:rPr lang="en-US" sz="1966" dirty="0">
                <a:solidFill>
                  <a:srgbClr val="000000"/>
                </a:solidFill>
                <a:latin typeface="Tenor Sans"/>
                <a:ea typeface="Tenor Sans"/>
                <a:cs typeface="Tenor Sans"/>
                <a:sym typeface="Tenor Sans"/>
              </a:rPr>
              <a:t>How to Play</a:t>
            </a:r>
          </a:p>
          <a:p>
            <a:pPr algn="l">
              <a:lnSpc>
                <a:spcPts val="2753"/>
              </a:lnSpc>
              <a:spcBef>
                <a:spcPct val="0"/>
              </a:spcBef>
            </a:pPr>
            <a:r>
              <a:rPr lang="en-US" sz="1600" dirty="0">
                <a:solidFill>
                  <a:srgbClr val="233DFF"/>
                </a:solidFill>
                <a:latin typeface="Tenor Sans"/>
                <a:ea typeface="Tenor Sans"/>
                <a:cs typeface="Tenor Sans"/>
                <a:sym typeface="Tenor Sans"/>
              </a:rPr>
              <a:t>Scatter the letters on the floor and make small pyramids from 3 caps each. Take one cap and ask the student- what is the sound of the letter? Which word begins with the letter? </a:t>
            </a:r>
          </a:p>
          <a:p>
            <a:pPr algn="l">
              <a:lnSpc>
                <a:spcPts val="2753"/>
              </a:lnSpc>
              <a:spcBef>
                <a:spcPct val="0"/>
              </a:spcBef>
            </a:pPr>
            <a:r>
              <a:rPr lang="en-US" sz="1600" dirty="0">
                <a:solidFill>
                  <a:srgbClr val="233DFF"/>
                </a:solidFill>
                <a:latin typeface="Tenor Sans"/>
                <a:ea typeface="Tenor Sans"/>
                <a:cs typeface="Tenor Sans"/>
                <a:sym typeface="Tenor Sans"/>
              </a:rPr>
              <a:t>When he answers correctly, he gets the opportunity to hit a pyramid. If he succeeds, he takes all the caps. The game is over when all the caps are in his hands. </a:t>
            </a:r>
          </a:p>
          <a:p>
            <a:pPr algn="l">
              <a:lnSpc>
                <a:spcPts val="2753"/>
              </a:lnSpc>
              <a:spcBef>
                <a:spcPct val="0"/>
              </a:spcBef>
            </a:pPr>
            <a:r>
              <a:rPr lang="en-US" sz="1600" dirty="0">
                <a:solidFill>
                  <a:srgbClr val="233DFF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</a:p>
          <a:p>
            <a:pPr algn="l">
              <a:lnSpc>
                <a:spcPts val="2753"/>
              </a:lnSpc>
              <a:spcBef>
                <a:spcPct val="0"/>
              </a:spcBef>
            </a:pPr>
            <a:r>
              <a:rPr lang="en-US" sz="1600" dirty="0">
                <a:solidFill>
                  <a:srgbClr val="233DFF"/>
                </a:solidFill>
                <a:latin typeface="Tenor Sans"/>
                <a:ea typeface="Tenor Sans"/>
                <a:cs typeface="Tenor Sans"/>
                <a:sym typeface="Tenor Sans"/>
              </a:rPr>
              <a:t>This is one way to play but there are many ways, for example: Scatter the letters and build words, write words on the caps so he can make sentences from the story he learnt, build a pyramid or another structure out of the letters, and so on. If there are two students or more, make it a competition. </a:t>
            </a:r>
          </a:p>
          <a:p>
            <a:pPr algn="l">
              <a:lnSpc>
                <a:spcPts val="2753"/>
              </a:lnSpc>
              <a:spcBef>
                <a:spcPct val="0"/>
              </a:spcBef>
            </a:pPr>
            <a:r>
              <a:rPr lang="en-US" sz="1966" dirty="0">
                <a:solidFill>
                  <a:srgbClr val="233DFF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181" y="91440"/>
            <a:ext cx="7143586" cy="286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1"/>
              </a:lnSpc>
              <a:spcBef>
                <a:spcPct val="0"/>
              </a:spcBef>
            </a:pPr>
            <a:r>
              <a:rPr lang="en-US" sz="1687" dirty="0">
                <a:solidFill>
                  <a:srgbClr val="000000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Lesson 5, letter e, </a:t>
            </a:r>
            <a:r>
              <a:rPr lang="en-US" sz="1687" dirty="0" err="1">
                <a:solidFill>
                  <a:srgbClr val="000000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sh</a:t>
            </a:r>
            <a:r>
              <a:rPr lang="en-US" sz="1687" dirty="0">
                <a:solidFill>
                  <a:srgbClr val="000000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          by: Maya Harel and Haneen </a:t>
            </a:r>
            <a:r>
              <a:rPr lang="en-US" sz="1687" dirty="0" err="1">
                <a:solidFill>
                  <a:srgbClr val="000000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Badarnehs</a:t>
            </a:r>
            <a:endParaRPr lang="en-US" sz="1687" dirty="0">
              <a:solidFill>
                <a:srgbClr val="000000"/>
              </a:solidFill>
              <a:latin typeface="Comic Sans MS" panose="030F0702030302020204" pitchFamily="66" charset="0"/>
              <a:ea typeface="Tenor Sans"/>
              <a:cs typeface="Tenor Sans"/>
              <a:sym typeface="Tenor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97089" y="548302"/>
            <a:ext cx="3137363" cy="2353022"/>
          </a:xfrm>
          <a:custGeom>
            <a:avLst/>
            <a:gdLst/>
            <a:ahLst/>
            <a:cxnLst/>
            <a:rect l="l" t="t" r="r" b="b"/>
            <a:pathLst>
              <a:path w="3137363" h="2353022">
                <a:moveTo>
                  <a:pt x="0" y="0"/>
                </a:moveTo>
                <a:lnTo>
                  <a:pt x="3137363" y="0"/>
                </a:lnTo>
                <a:lnTo>
                  <a:pt x="3137363" y="2353022"/>
                </a:lnTo>
                <a:lnTo>
                  <a:pt x="0" y="2353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31595" y="1626129"/>
            <a:ext cx="1148405" cy="199535"/>
          </a:xfrm>
          <a:custGeom>
            <a:avLst/>
            <a:gdLst/>
            <a:ahLst/>
            <a:cxnLst/>
            <a:rect l="l" t="t" r="r" b="b"/>
            <a:pathLst>
              <a:path w="1148405" h="199535">
                <a:moveTo>
                  <a:pt x="0" y="0"/>
                </a:moveTo>
                <a:lnTo>
                  <a:pt x="1148405" y="0"/>
                </a:lnTo>
                <a:lnTo>
                  <a:pt x="1148405" y="199536"/>
                </a:lnTo>
                <a:lnTo>
                  <a:pt x="0" y="1995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52630" y="1825665"/>
            <a:ext cx="459890" cy="467487"/>
          </a:xfrm>
          <a:custGeom>
            <a:avLst/>
            <a:gdLst/>
            <a:ahLst/>
            <a:cxnLst/>
            <a:rect l="l" t="t" r="r" b="b"/>
            <a:pathLst>
              <a:path w="459890" h="467487">
                <a:moveTo>
                  <a:pt x="0" y="0"/>
                </a:moveTo>
                <a:lnTo>
                  <a:pt x="459890" y="0"/>
                </a:lnTo>
                <a:lnTo>
                  <a:pt x="459890" y="467486"/>
                </a:lnTo>
                <a:lnTo>
                  <a:pt x="0" y="467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17051" y="1239077"/>
            <a:ext cx="2149780" cy="1116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4"/>
              </a:lnSpc>
            </a:pPr>
            <a:r>
              <a:rPr lang="en-US" sz="3200" dirty="0"/>
              <a:t>It looks like that</a:t>
            </a:r>
            <a:endParaRPr lang="en-US" sz="3195" dirty="0">
              <a:solidFill>
                <a:srgbClr val="000000"/>
              </a:solidFill>
              <a:latin typeface="Choco"/>
              <a:ea typeface="Choco"/>
              <a:cs typeface="Choco"/>
              <a:sym typeface="Choc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8181" y="91440"/>
            <a:ext cx="7438319" cy="286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1"/>
              </a:lnSpc>
              <a:spcBef>
                <a:spcPct val="0"/>
              </a:spcBef>
            </a:pPr>
            <a:r>
              <a:rPr lang="en-US" sz="1687" dirty="0">
                <a:solidFill>
                  <a:srgbClr val="000000"/>
                </a:solidFill>
                <a:latin typeface="Comic Sans" panose="020B0604020202020204" charset="0"/>
                <a:ea typeface="Tenor Sans"/>
                <a:cs typeface="Tenor Sans"/>
                <a:sym typeface="Tenor Sans"/>
              </a:rPr>
              <a:t>Lesson 5, letter e, </a:t>
            </a:r>
            <a:r>
              <a:rPr lang="en-US" sz="1687" dirty="0" err="1">
                <a:solidFill>
                  <a:srgbClr val="000000"/>
                </a:solidFill>
                <a:latin typeface="Comic Sans" panose="020B0604020202020204" charset="0"/>
                <a:ea typeface="Tenor Sans"/>
                <a:cs typeface="Tenor Sans"/>
                <a:sym typeface="Tenor Sans"/>
              </a:rPr>
              <a:t>sh</a:t>
            </a:r>
            <a:r>
              <a:rPr lang="en-US" sz="1687" dirty="0">
                <a:solidFill>
                  <a:srgbClr val="000000"/>
                </a:solidFill>
                <a:latin typeface="Comic Sans" panose="020B0604020202020204" charset="0"/>
                <a:ea typeface="Tenor Sans"/>
                <a:cs typeface="Tenor Sans"/>
                <a:sym typeface="Tenor Sans"/>
              </a:rPr>
              <a:t>              by: Maya Harel and Haneen </a:t>
            </a:r>
            <a:r>
              <a:rPr lang="en-US" sz="1687" dirty="0" err="1">
                <a:solidFill>
                  <a:srgbClr val="000000"/>
                </a:solidFill>
                <a:latin typeface="Comic Sans" panose="020B0604020202020204" charset="0"/>
                <a:ea typeface="Tenor Sans"/>
                <a:cs typeface="Tenor Sans"/>
                <a:sym typeface="Tenor Sans"/>
              </a:rPr>
              <a:t>Badarnehs</a:t>
            </a:r>
            <a:endParaRPr lang="en-US" sz="1687" dirty="0">
              <a:solidFill>
                <a:srgbClr val="000000"/>
              </a:solidFill>
              <a:latin typeface="Comic Sans" panose="020B0604020202020204" charset="0"/>
              <a:ea typeface="Tenor Sans"/>
              <a:cs typeface="Tenor Sans"/>
              <a:sym typeface="Tenor Sa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20208" y="3473832"/>
            <a:ext cx="5281922" cy="6924513"/>
            <a:chOff x="0" y="0"/>
            <a:chExt cx="7042563" cy="9232684"/>
          </a:xfrm>
        </p:grpSpPr>
        <p:sp>
          <p:nvSpPr>
            <p:cNvPr id="8" name="Freeform 8"/>
            <p:cNvSpPr/>
            <p:nvPr/>
          </p:nvSpPr>
          <p:spPr>
            <a:xfrm>
              <a:off x="2499615" y="4731380"/>
              <a:ext cx="2042498" cy="2047617"/>
            </a:xfrm>
            <a:custGeom>
              <a:avLst/>
              <a:gdLst/>
              <a:ahLst/>
              <a:cxnLst/>
              <a:rect l="l" t="t" r="r" b="b"/>
              <a:pathLst>
                <a:path w="2042498" h="2047617">
                  <a:moveTo>
                    <a:pt x="0" y="0"/>
                  </a:moveTo>
                  <a:lnTo>
                    <a:pt x="2042498" y="0"/>
                  </a:lnTo>
                  <a:lnTo>
                    <a:pt x="2042498" y="2047617"/>
                  </a:lnTo>
                  <a:lnTo>
                    <a:pt x="0" y="2047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4777630"/>
              <a:ext cx="2042498" cy="2047617"/>
            </a:xfrm>
            <a:custGeom>
              <a:avLst/>
              <a:gdLst/>
              <a:ahLst/>
              <a:cxnLst/>
              <a:rect l="l" t="t" r="r" b="b"/>
              <a:pathLst>
                <a:path w="2042498" h="2047617">
                  <a:moveTo>
                    <a:pt x="0" y="0"/>
                  </a:moveTo>
                  <a:lnTo>
                    <a:pt x="2042498" y="0"/>
                  </a:lnTo>
                  <a:lnTo>
                    <a:pt x="2042498" y="2047617"/>
                  </a:lnTo>
                  <a:lnTo>
                    <a:pt x="0" y="2047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2367558"/>
              <a:ext cx="2042498" cy="2047617"/>
            </a:xfrm>
            <a:custGeom>
              <a:avLst/>
              <a:gdLst/>
              <a:ahLst/>
              <a:cxnLst/>
              <a:rect l="l" t="t" r="r" b="b"/>
              <a:pathLst>
                <a:path w="2042498" h="2047617">
                  <a:moveTo>
                    <a:pt x="0" y="0"/>
                  </a:moveTo>
                  <a:lnTo>
                    <a:pt x="2042498" y="0"/>
                  </a:lnTo>
                  <a:lnTo>
                    <a:pt x="2042498" y="2047617"/>
                  </a:lnTo>
                  <a:lnTo>
                    <a:pt x="0" y="2047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499615" y="2367558"/>
              <a:ext cx="2042498" cy="2047617"/>
            </a:xfrm>
            <a:custGeom>
              <a:avLst/>
              <a:gdLst/>
              <a:ahLst/>
              <a:cxnLst/>
              <a:rect l="l" t="t" r="r" b="b"/>
              <a:pathLst>
                <a:path w="2042498" h="2047617">
                  <a:moveTo>
                    <a:pt x="0" y="0"/>
                  </a:moveTo>
                  <a:lnTo>
                    <a:pt x="2042498" y="0"/>
                  </a:lnTo>
                  <a:lnTo>
                    <a:pt x="2042498" y="2047617"/>
                  </a:lnTo>
                  <a:lnTo>
                    <a:pt x="0" y="2047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84526" y="0"/>
              <a:ext cx="2042498" cy="2047617"/>
            </a:xfrm>
            <a:custGeom>
              <a:avLst/>
              <a:gdLst/>
              <a:ahLst/>
              <a:cxnLst/>
              <a:rect l="l" t="t" r="r" b="b"/>
              <a:pathLst>
                <a:path w="2042498" h="2047617">
                  <a:moveTo>
                    <a:pt x="0" y="0"/>
                  </a:moveTo>
                  <a:lnTo>
                    <a:pt x="2042498" y="0"/>
                  </a:lnTo>
                  <a:lnTo>
                    <a:pt x="2042498" y="2047617"/>
                  </a:lnTo>
                  <a:lnTo>
                    <a:pt x="0" y="2047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4816895" y="2367558"/>
              <a:ext cx="2042498" cy="2047617"/>
            </a:xfrm>
            <a:custGeom>
              <a:avLst/>
              <a:gdLst/>
              <a:ahLst/>
              <a:cxnLst/>
              <a:rect l="l" t="t" r="r" b="b"/>
              <a:pathLst>
                <a:path w="2042498" h="2047617">
                  <a:moveTo>
                    <a:pt x="0" y="0"/>
                  </a:moveTo>
                  <a:lnTo>
                    <a:pt x="2042499" y="0"/>
                  </a:lnTo>
                  <a:lnTo>
                    <a:pt x="2042499" y="2047617"/>
                  </a:lnTo>
                  <a:lnTo>
                    <a:pt x="0" y="2047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499615" y="0"/>
              <a:ext cx="2042498" cy="2047617"/>
            </a:xfrm>
            <a:custGeom>
              <a:avLst/>
              <a:gdLst/>
              <a:ahLst/>
              <a:cxnLst/>
              <a:rect l="l" t="t" r="r" b="b"/>
              <a:pathLst>
                <a:path w="2042498" h="2047617">
                  <a:moveTo>
                    <a:pt x="0" y="0"/>
                  </a:moveTo>
                  <a:lnTo>
                    <a:pt x="2042498" y="0"/>
                  </a:lnTo>
                  <a:lnTo>
                    <a:pt x="2042498" y="2047617"/>
                  </a:lnTo>
                  <a:lnTo>
                    <a:pt x="0" y="2047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4816895" y="0"/>
              <a:ext cx="2042498" cy="2047617"/>
            </a:xfrm>
            <a:custGeom>
              <a:avLst/>
              <a:gdLst/>
              <a:ahLst/>
              <a:cxnLst/>
              <a:rect l="l" t="t" r="r" b="b"/>
              <a:pathLst>
                <a:path w="2042498" h="2047617">
                  <a:moveTo>
                    <a:pt x="0" y="0"/>
                  </a:moveTo>
                  <a:lnTo>
                    <a:pt x="2042499" y="0"/>
                  </a:lnTo>
                  <a:lnTo>
                    <a:pt x="2042499" y="2047617"/>
                  </a:lnTo>
                  <a:lnTo>
                    <a:pt x="0" y="2047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5000065" y="4731380"/>
              <a:ext cx="2042498" cy="2047617"/>
            </a:xfrm>
            <a:custGeom>
              <a:avLst/>
              <a:gdLst/>
              <a:ahLst/>
              <a:cxnLst/>
              <a:rect l="l" t="t" r="r" b="b"/>
              <a:pathLst>
                <a:path w="2042498" h="2047617">
                  <a:moveTo>
                    <a:pt x="0" y="0"/>
                  </a:moveTo>
                  <a:lnTo>
                    <a:pt x="2042498" y="0"/>
                  </a:lnTo>
                  <a:lnTo>
                    <a:pt x="2042498" y="2047617"/>
                  </a:lnTo>
                  <a:lnTo>
                    <a:pt x="0" y="2047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7185067"/>
              <a:ext cx="2042498" cy="2047617"/>
            </a:xfrm>
            <a:custGeom>
              <a:avLst/>
              <a:gdLst/>
              <a:ahLst/>
              <a:cxnLst/>
              <a:rect l="l" t="t" r="r" b="b"/>
              <a:pathLst>
                <a:path w="2042498" h="2047617">
                  <a:moveTo>
                    <a:pt x="0" y="0"/>
                  </a:moveTo>
                  <a:lnTo>
                    <a:pt x="2042498" y="0"/>
                  </a:lnTo>
                  <a:lnTo>
                    <a:pt x="2042498" y="2047617"/>
                  </a:lnTo>
                  <a:lnTo>
                    <a:pt x="0" y="2047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2792834" y="4986515"/>
              <a:ext cx="1273725" cy="141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87"/>
                </a:lnSpc>
              </a:pPr>
              <a:r>
                <a:rPr lang="en-US" sz="6348">
                  <a:solidFill>
                    <a:srgbClr val="233DFF"/>
                  </a:solidFill>
                  <a:latin typeface="Comic Sans"/>
                  <a:ea typeface="Comic Sans"/>
                  <a:cs typeface="Comic Sans"/>
                  <a:sym typeface="Comic Sans"/>
                </a:rPr>
                <a:t>i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885097" y="160923"/>
              <a:ext cx="1273725" cy="141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87"/>
                </a:lnSpc>
              </a:pPr>
              <a:r>
                <a:rPr lang="en-US" sz="6348">
                  <a:solidFill>
                    <a:srgbClr val="000000"/>
                  </a:solidFill>
                  <a:latin typeface="Comic Sans"/>
                  <a:ea typeface="Comic Sans"/>
                  <a:cs typeface="Comic Sans"/>
                  <a:sym typeface="Comic Sans"/>
                </a:rPr>
                <a:t>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201282" y="255135"/>
              <a:ext cx="1273725" cy="141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87"/>
                </a:lnSpc>
              </a:pPr>
              <a:r>
                <a:rPr lang="en-US" sz="6348">
                  <a:solidFill>
                    <a:srgbClr val="000000"/>
                  </a:solidFill>
                  <a:latin typeface="Comic Sans"/>
                  <a:ea typeface="Comic Sans"/>
                  <a:cs typeface="Comic Sans"/>
                  <a:sym typeface="Comic Sans"/>
                </a:rPr>
                <a:t>p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201282" y="2622693"/>
              <a:ext cx="1273725" cy="141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87"/>
                </a:lnSpc>
              </a:pPr>
              <a:r>
                <a:rPr lang="en-US" sz="6348">
                  <a:solidFill>
                    <a:srgbClr val="000000"/>
                  </a:solidFill>
                  <a:latin typeface="Comic Sans"/>
                  <a:ea typeface="Comic Sans"/>
                  <a:cs typeface="Comic Sans"/>
                  <a:sym typeface="Comic Sans"/>
                </a:rPr>
                <a:t>sh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792834" y="2622693"/>
              <a:ext cx="1273725" cy="141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87"/>
                </a:lnSpc>
              </a:pPr>
              <a:r>
                <a:rPr lang="en-US" sz="6348">
                  <a:solidFill>
                    <a:srgbClr val="000000"/>
                  </a:solidFill>
                  <a:latin typeface="Comic Sans"/>
                  <a:ea typeface="Comic Sans"/>
                  <a:cs typeface="Comic Sans"/>
                  <a:sym typeface="Comic Sans"/>
                </a:rPr>
                <a:t>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4387" y="2622693"/>
              <a:ext cx="1273725" cy="141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87"/>
                </a:lnSpc>
              </a:pPr>
              <a:r>
                <a:rPr lang="en-US" sz="6348">
                  <a:solidFill>
                    <a:srgbClr val="000000"/>
                  </a:solidFill>
                  <a:latin typeface="Comic Sans"/>
                  <a:ea typeface="Comic Sans"/>
                  <a:cs typeface="Comic Sans"/>
                  <a:sym typeface="Comic Sans"/>
                </a:rPr>
                <a:t>n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84387" y="5032765"/>
              <a:ext cx="1273725" cy="141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87"/>
                </a:lnSpc>
              </a:pPr>
              <a:r>
                <a:rPr lang="en-US" sz="6348">
                  <a:solidFill>
                    <a:srgbClr val="000000"/>
                  </a:solidFill>
                  <a:latin typeface="Comic Sans"/>
                  <a:ea typeface="Comic Sans"/>
                  <a:cs typeface="Comic Sans"/>
                  <a:sym typeface="Comic Sans"/>
                </a:rPr>
                <a:t>d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71673" y="256204"/>
              <a:ext cx="1273725" cy="141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87"/>
                </a:lnSpc>
              </a:pPr>
              <a:r>
                <a:rPr lang="en-US" sz="6348">
                  <a:solidFill>
                    <a:srgbClr val="000000"/>
                  </a:solidFill>
                  <a:latin typeface="Comic Sans"/>
                  <a:ea typeface="Comic Sans"/>
                  <a:cs typeface="Comic Sans"/>
                  <a:sym typeface="Comic Sans"/>
                </a:rPr>
                <a:t>h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381691" y="4986515"/>
              <a:ext cx="1273725" cy="141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87"/>
                </a:lnSpc>
              </a:pPr>
              <a:r>
                <a:rPr lang="en-US" sz="6348">
                  <a:solidFill>
                    <a:srgbClr val="233DFF"/>
                  </a:solidFill>
                  <a:latin typeface="Comic Sans"/>
                  <a:ea typeface="Comic Sans"/>
                  <a:cs typeface="Comic Sans"/>
                  <a:sym typeface="Comic Sans"/>
                </a:rPr>
                <a:t>a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84387" y="7399254"/>
              <a:ext cx="1273725" cy="141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87"/>
                </a:lnSpc>
              </a:pPr>
              <a:r>
                <a:rPr lang="en-US" sz="6348">
                  <a:solidFill>
                    <a:srgbClr val="233DFF"/>
                  </a:solidFill>
                  <a:latin typeface="Comic Sans"/>
                  <a:ea typeface="Comic Sans"/>
                  <a:cs typeface="Comic Sans"/>
                  <a:sym typeface="Comic San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94919" y="4538940"/>
            <a:ext cx="1531874" cy="1535713"/>
          </a:xfrm>
          <a:custGeom>
            <a:avLst/>
            <a:gdLst/>
            <a:ahLst/>
            <a:cxnLst/>
            <a:rect l="l" t="t" r="r" b="b"/>
            <a:pathLst>
              <a:path w="1531874" h="1535713">
                <a:moveTo>
                  <a:pt x="0" y="0"/>
                </a:moveTo>
                <a:lnTo>
                  <a:pt x="1531873" y="0"/>
                </a:lnTo>
                <a:lnTo>
                  <a:pt x="1531873" y="1535713"/>
                </a:lnTo>
                <a:lnTo>
                  <a:pt x="0" y="153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20208" y="4573628"/>
            <a:ext cx="1531874" cy="1535713"/>
          </a:xfrm>
          <a:custGeom>
            <a:avLst/>
            <a:gdLst/>
            <a:ahLst/>
            <a:cxnLst/>
            <a:rect l="l" t="t" r="r" b="b"/>
            <a:pathLst>
              <a:path w="1531874" h="1535713">
                <a:moveTo>
                  <a:pt x="0" y="0"/>
                </a:moveTo>
                <a:lnTo>
                  <a:pt x="1531874" y="0"/>
                </a:lnTo>
                <a:lnTo>
                  <a:pt x="1531874" y="1535713"/>
                </a:lnTo>
                <a:lnTo>
                  <a:pt x="0" y="153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20208" y="2766074"/>
            <a:ext cx="1531874" cy="1535713"/>
          </a:xfrm>
          <a:custGeom>
            <a:avLst/>
            <a:gdLst/>
            <a:ahLst/>
            <a:cxnLst/>
            <a:rect l="l" t="t" r="r" b="b"/>
            <a:pathLst>
              <a:path w="1531874" h="1535713">
                <a:moveTo>
                  <a:pt x="0" y="0"/>
                </a:moveTo>
                <a:lnTo>
                  <a:pt x="1531874" y="0"/>
                </a:lnTo>
                <a:lnTo>
                  <a:pt x="1531874" y="1535713"/>
                </a:lnTo>
                <a:lnTo>
                  <a:pt x="0" y="153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994919" y="2766074"/>
            <a:ext cx="1531874" cy="1535713"/>
          </a:xfrm>
          <a:custGeom>
            <a:avLst/>
            <a:gdLst/>
            <a:ahLst/>
            <a:cxnLst/>
            <a:rect l="l" t="t" r="r" b="b"/>
            <a:pathLst>
              <a:path w="1531874" h="1535713">
                <a:moveTo>
                  <a:pt x="0" y="0"/>
                </a:moveTo>
                <a:lnTo>
                  <a:pt x="1531873" y="0"/>
                </a:lnTo>
                <a:lnTo>
                  <a:pt x="1531873" y="1535713"/>
                </a:lnTo>
                <a:lnTo>
                  <a:pt x="0" y="153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58602" y="990405"/>
            <a:ext cx="1531874" cy="1535713"/>
          </a:xfrm>
          <a:custGeom>
            <a:avLst/>
            <a:gdLst/>
            <a:ahLst/>
            <a:cxnLst/>
            <a:rect l="l" t="t" r="r" b="b"/>
            <a:pathLst>
              <a:path w="1531874" h="1535713">
                <a:moveTo>
                  <a:pt x="0" y="0"/>
                </a:moveTo>
                <a:lnTo>
                  <a:pt x="1531874" y="0"/>
                </a:lnTo>
                <a:lnTo>
                  <a:pt x="1531874" y="1535713"/>
                </a:lnTo>
                <a:lnTo>
                  <a:pt x="0" y="153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732879" y="2766074"/>
            <a:ext cx="1531874" cy="1535713"/>
          </a:xfrm>
          <a:custGeom>
            <a:avLst/>
            <a:gdLst/>
            <a:ahLst/>
            <a:cxnLst/>
            <a:rect l="l" t="t" r="r" b="b"/>
            <a:pathLst>
              <a:path w="1531874" h="1535713">
                <a:moveTo>
                  <a:pt x="0" y="0"/>
                </a:moveTo>
                <a:lnTo>
                  <a:pt x="1531874" y="0"/>
                </a:lnTo>
                <a:lnTo>
                  <a:pt x="1531874" y="1535713"/>
                </a:lnTo>
                <a:lnTo>
                  <a:pt x="0" y="153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994919" y="990405"/>
            <a:ext cx="1531874" cy="1535713"/>
          </a:xfrm>
          <a:custGeom>
            <a:avLst/>
            <a:gdLst/>
            <a:ahLst/>
            <a:cxnLst/>
            <a:rect l="l" t="t" r="r" b="b"/>
            <a:pathLst>
              <a:path w="1531874" h="1535713">
                <a:moveTo>
                  <a:pt x="0" y="0"/>
                </a:moveTo>
                <a:lnTo>
                  <a:pt x="1531873" y="0"/>
                </a:lnTo>
                <a:lnTo>
                  <a:pt x="1531873" y="1535713"/>
                </a:lnTo>
                <a:lnTo>
                  <a:pt x="0" y="153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732879" y="990405"/>
            <a:ext cx="1531874" cy="1535713"/>
          </a:xfrm>
          <a:custGeom>
            <a:avLst/>
            <a:gdLst/>
            <a:ahLst/>
            <a:cxnLst/>
            <a:rect l="l" t="t" r="r" b="b"/>
            <a:pathLst>
              <a:path w="1531874" h="1535713">
                <a:moveTo>
                  <a:pt x="0" y="0"/>
                </a:moveTo>
                <a:lnTo>
                  <a:pt x="1531874" y="0"/>
                </a:lnTo>
                <a:lnTo>
                  <a:pt x="1531874" y="1535713"/>
                </a:lnTo>
                <a:lnTo>
                  <a:pt x="0" y="153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870256" y="4538940"/>
            <a:ext cx="1531874" cy="1535713"/>
          </a:xfrm>
          <a:custGeom>
            <a:avLst/>
            <a:gdLst/>
            <a:ahLst/>
            <a:cxnLst/>
            <a:rect l="l" t="t" r="r" b="b"/>
            <a:pathLst>
              <a:path w="1531874" h="1535713">
                <a:moveTo>
                  <a:pt x="0" y="0"/>
                </a:moveTo>
                <a:lnTo>
                  <a:pt x="1531874" y="0"/>
                </a:lnTo>
                <a:lnTo>
                  <a:pt x="1531874" y="1535713"/>
                </a:lnTo>
                <a:lnTo>
                  <a:pt x="0" y="153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0208" y="6379205"/>
            <a:ext cx="1531874" cy="1535713"/>
          </a:xfrm>
          <a:custGeom>
            <a:avLst/>
            <a:gdLst/>
            <a:ahLst/>
            <a:cxnLst/>
            <a:rect l="l" t="t" r="r" b="b"/>
            <a:pathLst>
              <a:path w="1531874" h="1535713">
                <a:moveTo>
                  <a:pt x="0" y="0"/>
                </a:moveTo>
                <a:lnTo>
                  <a:pt x="1531874" y="0"/>
                </a:lnTo>
                <a:lnTo>
                  <a:pt x="1531874" y="1535713"/>
                </a:lnTo>
                <a:lnTo>
                  <a:pt x="0" y="153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214834" y="4699335"/>
            <a:ext cx="955294" cy="1091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</a:pPr>
            <a:r>
              <a:rPr lang="en-US" sz="6348">
                <a:solidFill>
                  <a:srgbClr val="233DFF"/>
                </a:solidFill>
                <a:latin typeface="Comic Sans"/>
                <a:ea typeface="Comic Sans"/>
                <a:cs typeface="Comic Sans"/>
                <a:sym typeface="Comic Sans"/>
              </a:rPr>
              <a:t>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84031" y="1080142"/>
            <a:ext cx="955294" cy="1091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</a:pPr>
            <a:r>
              <a:rPr lang="en-US" sz="6348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21169" y="1150800"/>
            <a:ext cx="955294" cy="1091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</a:pPr>
            <a:r>
              <a:rPr lang="en-US" sz="6348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21169" y="3067161"/>
            <a:ext cx="870532" cy="772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1"/>
              </a:lnSpc>
            </a:pPr>
            <a:r>
              <a:rPr lang="en-US" sz="4444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SH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14834" y="2926468"/>
            <a:ext cx="955294" cy="1091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</a:pPr>
            <a:r>
              <a:rPr lang="en-US" sz="6348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08498" y="2926468"/>
            <a:ext cx="955294" cy="1091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</a:pPr>
            <a:r>
              <a:rPr lang="en-US" sz="6348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8498" y="4734023"/>
            <a:ext cx="955294" cy="1091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</a:pPr>
            <a:r>
              <a:rPr lang="en-US" sz="6348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48962" y="1151602"/>
            <a:ext cx="955294" cy="1091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</a:pPr>
            <a:r>
              <a:rPr lang="en-US" sz="6348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56476" y="4699335"/>
            <a:ext cx="955294" cy="1091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</a:pPr>
            <a:r>
              <a:rPr lang="en-US" sz="6348">
                <a:solidFill>
                  <a:srgbClr val="233DFF"/>
                </a:solidFill>
                <a:latin typeface="Comic Sans"/>
                <a:ea typeface="Comic Sans"/>
                <a:cs typeface="Comic Sans"/>
                <a:sym typeface="Comic Sans"/>
              </a:rPr>
              <a:t>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08498" y="6508889"/>
            <a:ext cx="955294" cy="1091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</a:pPr>
            <a:r>
              <a:rPr lang="en-US" sz="6348">
                <a:solidFill>
                  <a:srgbClr val="233DFF"/>
                </a:solidFill>
                <a:latin typeface="Comic Sans"/>
                <a:ea typeface="Comic Sans"/>
                <a:cs typeface="Comic Sans"/>
                <a:sym typeface="Comic Sans"/>
              </a:rPr>
              <a:t>E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6996B21B-2411-7345-8252-929FB5E9F25C}"/>
              </a:ext>
            </a:extLst>
          </p:cNvPr>
          <p:cNvSpPr txBox="1"/>
          <p:nvPr/>
        </p:nvSpPr>
        <p:spPr>
          <a:xfrm>
            <a:off x="118181" y="91440"/>
            <a:ext cx="7438319" cy="286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1"/>
              </a:lnSpc>
              <a:spcBef>
                <a:spcPct val="0"/>
              </a:spcBef>
            </a:pPr>
            <a:r>
              <a:rPr lang="en-US" sz="1687" dirty="0">
                <a:solidFill>
                  <a:srgbClr val="000000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Lesson 5, </a:t>
            </a:r>
            <a:r>
              <a:rPr lang="en-US" sz="1687">
                <a:solidFill>
                  <a:srgbClr val="000000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letter e, </a:t>
            </a:r>
            <a:r>
              <a:rPr lang="en-US" sz="1687" dirty="0" err="1">
                <a:solidFill>
                  <a:srgbClr val="000000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sh</a:t>
            </a:r>
            <a:r>
              <a:rPr lang="en-US" sz="1687" dirty="0">
                <a:solidFill>
                  <a:srgbClr val="000000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              by: Maya Harel and Haneen </a:t>
            </a:r>
            <a:r>
              <a:rPr lang="en-US" sz="1687" dirty="0" err="1">
                <a:solidFill>
                  <a:srgbClr val="000000"/>
                </a:solidFill>
                <a:latin typeface="Comic Sans MS" panose="030F0702030302020204" pitchFamily="66" charset="0"/>
                <a:ea typeface="Tenor Sans"/>
                <a:cs typeface="Tenor Sans"/>
                <a:sym typeface="Tenor Sans"/>
              </a:rPr>
              <a:t>Badarnehs</a:t>
            </a:r>
            <a:endParaRPr lang="en-US" sz="1687" dirty="0">
              <a:solidFill>
                <a:srgbClr val="000000"/>
              </a:solidFill>
              <a:latin typeface="Comic Sans MS" panose="030F0702030302020204" pitchFamily="66" charset="0"/>
              <a:ea typeface="Tenor Sans"/>
              <a:cs typeface="Tenor Sans"/>
              <a:sym typeface="Tenor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405</Words>
  <Application>Microsoft Office PowerPoint</Application>
  <PresentationFormat>Custom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Tenor Sans</vt:lpstr>
      <vt:lpstr>Choco</vt:lpstr>
      <vt:lpstr>Comic Sans MS</vt:lpstr>
      <vt:lpstr>Comic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5, Target letter e. sh by: Maya Harel and Haneen Badarnehs</dc:title>
  <dc:creator>FernL</dc:creator>
  <cp:lastModifiedBy>Fern Levitt</cp:lastModifiedBy>
  <cp:revision>3</cp:revision>
  <cp:lastPrinted>2026-03-16T09:23:21Z</cp:lastPrinted>
  <dcterms:created xsi:type="dcterms:W3CDTF">2006-08-16T00:00:00Z</dcterms:created>
  <dcterms:modified xsi:type="dcterms:W3CDTF">2026-03-16T09:26:56Z</dcterms:modified>
  <dc:identifier>DAHEGKVnTJE</dc:identifier>
</cp:coreProperties>
</file>